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10692000" cx="7560000"/>
  <p:notesSz cx="6858000" cy="9144000"/>
  <p:embeddedFontLst>
    <p:embeddedFont>
      <p:font typeface="Roboto"/>
      <p:regular r:id="rId14"/>
      <p:bold r:id="rId15"/>
      <p:italic r:id="rId16"/>
      <p:bold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bold.fntdata"/><Relationship Id="rId14" Type="http://schemas.openxmlformats.org/officeDocument/2006/relationships/font" Target="fonts/Roboto-regular.fntdata"/><Relationship Id="rId17" Type="http://schemas.openxmlformats.org/officeDocument/2006/relationships/font" Target="fonts/Roboto-boldItalic.fntdata"/><Relationship Id="rId16"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f023c9694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f023c96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d4d5c5dda3_0_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d4d5c5dda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4b9b21590_0_2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4b9b2159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83e685b66_0_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83e685b6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4b9b21590_0_4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d4b9b2159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0abdd24ba2_0_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0abdd24b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4efe66367_0_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d4efe6636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d9a06d0264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d9a06d02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11" Type="http://schemas.openxmlformats.org/officeDocument/2006/relationships/image" Target="../media/image13.png"/><Relationship Id="rId10" Type="http://schemas.openxmlformats.org/officeDocument/2006/relationships/image" Target="../media/image7.png"/><Relationship Id="rId12"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59.png"/></Relationships>
</file>

<file path=ppt/slides/_rels/slide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2.png"/><Relationship Id="rId13" Type="http://schemas.openxmlformats.org/officeDocument/2006/relationships/image" Target="../media/image19.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6.png"/><Relationship Id="rId4" Type="http://schemas.openxmlformats.org/officeDocument/2006/relationships/image" Target="../media/image15.png"/><Relationship Id="rId9" Type="http://schemas.openxmlformats.org/officeDocument/2006/relationships/image" Target="../media/image9.png"/><Relationship Id="rId15" Type="http://schemas.openxmlformats.org/officeDocument/2006/relationships/image" Target="../media/image18.png"/><Relationship Id="rId14" Type="http://schemas.openxmlformats.org/officeDocument/2006/relationships/image" Target="../media/image23.png"/><Relationship Id="rId5" Type="http://schemas.openxmlformats.org/officeDocument/2006/relationships/image" Target="../media/image26.jpg"/><Relationship Id="rId6" Type="http://schemas.openxmlformats.org/officeDocument/2006/relationships/image" Target="../media/image6.png"/><Relationship Id="rId7" Type="http://schemas.openxmlformats.org/officeDocument/2006/relationships/image" Target="../media/image22.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7.png"/><Relationship Id="rId13" Type="http://schemas.openxmlformats.org/officeDocument/2006/relationships/image" Target="../media/image31.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jpg"/><Relationship Id="rId4" Type="http://schemas.openxmlformats.org/officeDocument/2006/relationships/hyperlink" Target="https://chataigneraie-cantal.com/brochures-plans/" TargetMode="External"/><Relationship Id="rId9" Type="http://schemas.openxmlformats.org/officeDocument/2006/relationships/image" Target="../media/image24.png"/><Relationship Id="rId15" Type="http://schemas.openxmlformats.org/officeDocument/2006/relationships/image" Target="../media/image34.png"/><Relationship Id="rId14" Type="http://schemas.openxmlformats.org/officeDocument/2006/relationships/image" Target="../media/image32.png"/><Relationship Id="rId17" Type="http://schemas.openxmlformats.org/officeDocument/2006/relationships/image" Target="../media/image37.png"/><Relationship Id="rId16"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21.png"/><Relationship Id="rId8" Type="http://schemas.openxmlformats.org/officeDocument/2006/relationships/image" Target="../media/image20.png"/></Relationships>
</file>

<file path=ppt/slides/_rels/slide5.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9.jpg"/><Relationship Id="rId4" Type="http://schemas.openxmlformats.org/officeDocument/2006/relationships/image" Target="../media/image26.jpg"/><Relationship Id="rId9" Type="http://schemas.openxmlformats.org/officeDocument/2006/relationships/image" Target="../media/image39.png"/><Relationship Id="rId5" Type="http://schemas.openxmlformats.org/officeDocument/2006/relationships/image" Target="../media/image46.jpg"/><Relationship Id="rId6" Type="http://schemas.openxmlformats.org/officeDocument/2006/relationships/image" Target="../media/image38.png"/><Relationship Id="rId7" Type="http://schemas.openxmlformats.org/officeDocument/2006/relationships/image" Target="../media/image36.png"/><Relationship Id="rId8"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60.png"/><Relationship Id="rId5" Type="http://schemas.openxmlformats.org/officeDocument/2006/relationships/hyperlink" Target="https://chataigneraie-cantal.com/" TargetMode="External"/><Relationship Id="rId6" Type="http://schemas.openxmlformats.org/officeDocument/2006/relationships/image" Target="../media/image44.png"/><Relationship Id="rId7" Type="http://schemas.openxmlformats.org/officeDocument/2006/relationships/image" Target="../media/image42.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0.png"/><Relationship Id="rId13" Type="http://schemas.openxmlformats.org/officeDocument/2006/relationships/image" Target="../media/image52.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hyperlink" Target="https://www.instagram.com/otchataigneraiecantal/" TargetMode="External"/><Relationship Id="rId9"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hyperlink" Target="https://www.facebook.com/otchataigneraie.cantal/" TargetMode="External"/><Relationship Id="rId7" Type="http://schemas.openxmlformats.org/officeDocument/2006/relationships/image" Target="../media/image53.png"/><Relationship Id="rId8"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7.jpg"/><Relationship Id="rId4" Type="http://schemas.openxmlformats.org/officeDocument/2006/relationships/image" Target="../media/image17.jpg"/><Relationship Id="rId5" Type="http://schemas.openxmlformats.org/officeDocument/2006/relationships/hyperlink" Target="https://pro.chataigneraie-cantal.fr"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3" name="Shape 53"/>
        <p:cNvGrpSpPr/>
        <p:nvPr/>
      </p:nvGrpSpPr>
      <p:grpSpPr>
        <a:xfrm>
          <a:off x="0" y="0"/>
          <a:ext cx="0" cy="0"/>
          <a:chOff x="0" y="0"/>
          <a:chExt cx="0" cy="0"/>
        </a:xfrm>
      </p:grpSpPr>
      <p:sp>
        <p:nvSpPr>
          <p:cNvPr id="54" name="Google Shape;54;p13"/>
          <p:cNvSpPr/>
          <p:nvPr/>
        </p:nvSpPr>
        <p:spPr>
          <a:xfrm rot="-761340">
            <a:off x="-1144234" y="6487300"/>
            <a:ext cx="10998417" cy="5457395"/>
          </a:xfrm>
          <a:prstGeom prst="round2DiagRect">
            <a:avLst>
              <a:gd fmla="val 16667" name="adj1"/>
              <a:gd fmla="val 0" name="adj2"/>
            </a:avLst>
          </a:prstGeom>
          <a:gradFill>
            <a:gsLst>
              <a:gs pos="0">
                <a:srgbClr val="FFFFFF"/>
              </a:gs>
              <a:gs pos="100000">
                <a:srgbClr val="B3B3B3"/>
              </a:gs>
            </a:gsLst>
            <a:lin ang="5400012" scaled="0"/>
          </a:gradFill>
          <a:ln>
            <a:noFill/>
          </a:ln>
          <a:effectLst>
            <a:reflection blurRad="0" dir="5400000" dist="38100" endA="0" endPos="15000" fadeDir="5400012" kx="0" rotWithShape="0" algn="bl" stA="9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168125" y="9178025"/>
            <a:ext cx="7278000" cy="1188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solidFill>
                  <a:srgbClr val="6A9259"/>
                </a:solidFill>
                <a:latin typeface="Verdana"/>
                <a:ea typeface="Verdana"/>
                <a:cs typeface="Verdana"/>
                <a:sym typeface="Verdana"/>
              </a:rPr>
              <a:t>L’ACCUEIL À L’OFFICE AU 3EME TRIMESTRE 2024 </a:t>
            </a:r>
            <a:endParaRPr b="1" sz="1000">
              <a:solidFill>
                <a:srgbClr val="6A9259"/>
              </a:solidFill>
              <a:latin typeface="Verdana"/>
              <a:ea typeface="Verdana"/>
              <a:cs typeface="Verdana"/>
              <a:sym typeface="Verdana"/>
            </a:endParaRPr>
          </a:p>
          <a:p>
            <a:pPr indent="0" lvl="0" marL="0" rtl="0" algn="ctr">
              <a:spcBef>
                <a:spcPts val="0"/>
              </a:spcBef>
              <a:spcAft>
                <a:spcPts val="0"/>
              </a:spcAft>
              <a:buNone/>
            </a:pPr>
            <a:r>
              <a:rPr b="1" lang="fr" sz="1000">
                <a:solidFill>
                  <a:srgbClr val="6A9259"/>
                </a:solidFill>
                <a:latin typeface="Verdana"/>
                <a:ea typeface="Verdana"/>
                <a:cs typeface="Verdana"/>
                <a:sym typeface="Verdana"/>
              </a:rPr>
              <a:t>Juillet, Août et Septembre</a:t>
            </a:r>
            <a:endParaRPr b="1" sz="1000">
              <a:solidFill>
                <a:srgbClr val="6A9259"/>
              </a:solidFill>
              <a:latin typeface="Verdana"/>
              <a:ea typeface="Verdana"/>
              <a:cs typeface="Verdana"/>
              <a:sym typeface="Verdana"/>
            </a:endParaRPr>
          </a:p>
          <a:p>
            <a:pPr indent="0" lvl="0" marL="0" rtl="0" algn="just">
              <a:spcBef>
                <a:spcPts val="0"/>
              </a:spcBef>
              <a:spcAft>
                <a:spcPts val="0"/>
              </a:spcAft>
              <a:buNone/>
            </a:pPr>
            <a:r>
              <a:t/>
            </a:r>
            <a:endParaRPr sz="700">
              <a:solidFill>
                <a:srgbClr val="6A9259"/>
              </a:solidFill>
              <a:latin typeface="Verdana"/>
              <a:ea typeface="Verdana"/>
              <a:cs typeface="Verdana"/>
              <a:sym typeface="Verdana"/>
            </a:endParaRPr>
          </a:p>
          <a:p>
            <a:pPr indent="-292100" lvl="0" marL="457200" rtl="0" algn="l">
              <a:spcBef>
                <a:spcPts val="0"/>
              </a:spcBef>
              <a:spcAft>
                <a:spcPts val="0"/>
              </a:spcAft>
              <a:buClr>
                <a:srgbClr val="6A9259"/>
              </a:buClr>
              <a:buSzPts val="1000"/>
              <a:buFont typeface="Verdana"/>
              <a:buChar char="●"/>
            </a:pPr>
            <a:r>
              <a:rPr lang="fr" sz="1000">
                <a:solidFill>
                  <a:srgbClr val="6A9259"/>
                </a:solidFill>
                <a:latin typeface="Verdana"/>
                <a:ea typeface="Verdana"/>
                <a:cs typeface="Verdana"/>
                <a:sym typeface="Verdana"/>
              </a:rPr>
              <a:t>4 points informations (Le Rouget-Pers, Maurs, Montsalvy, Laroquebrou) + 1 saisonnier (Marcoles).</a:t>
            </a:r>
            <a:endParaRPr sz="1000">
              <a:solidFill>
                <a:srgbClr val="6A9259"/>
              </a:solidFill>
              <a:latin typeface="Verdana"/>
              <a:ea typeface="Verdana"/>
              <a:cs typeface="Verdana"/>
              <a:sym typeface="Verdana"/>
            </a:endParaRPr>
          </a:p>
          <a:p>
            <a:pPr indent="-292100" lvl="0" marL="457200" rtl="0" algn="l">
              <a:spcBef>
                <a:spcPts val="0"/>
              </a:spcBef>
              <a:spcAft>
                <a:spcPts val="0"/>
              </a:spcAft>
              <a:buClr>
                <a:srgbClr val="6A9259"/>
              </a:buClr>
              <a:buSzPts val="1000"/>
              <a:buFont typeface="Verdana"/>
              <a:buChar char="●"/>
            </a:pPr>
            <a:r>
              <a:rPr lang="fr" sz="1000">
                <a:solidFill>
                  <a:srgbClr val="6A9259"/>
                </a:solidFill>
                <a:latin typeface="Verdana"/>
                <a:ea typeface="Verdana"/>
                <a:cs typeface="Verdana"/>
                <a:sym typeface="Verdana"/>
              </a:rPr>
              <a:t>1 amplitude horaire d’ouverture des points informations de 236h / semaine en Juillet </a:t>
            </a:r>
            <a:r>
              <a:rPr lang="fr" sz="1000">
                <a:solidFill>
                  <a:srgbClr val="6A9259"/>
                </a:solidFill>
                <a:latin typeface="Verdana"/>
                <a:ea typeface="Verdana"/>
                <a:cs typeface="Verdana"/>
                <a:sym typeface="Verdana"/>
              </a:rPr>
              <a:t>Août</a:t>
            </a:r>
            <a:r>
              <a:rPr lang="fr" sz="1000">
                <a:solidFill>
                  <a:srgbClr val="6A9259"/>
                </a:solidFill>
                <a:latin typeface="Verdana"/>
                <a:ea typeface="Verdana"/>
                <a:cs typeface="Verdana"/>
                <a:sym typeface="Verdana"/>
              </a:rPr>
              <a:t> et 108h en Septembre.</a:t>
            </a:r>
            <a:endParaRPr sz="1000">
              <a:solidFill>
                <a:srgbClr val="6A9259"/>
              </a:solidFill>
              <a:latin typeface="Verdana"/>
              <a:ea typeface="Verdana"/>
              <a:cs typeface="Verdana"/>
              <a:sym typeface="Verdana"/>
            </a:endParaRPr>
          </a:p>
          <a:p>
            <a:pPr indent="-292100" lvl="0" marL="457200" rtl="0" algn="l">
              <a:spcBef>
                <a:spcPts val="0"/>
              </a:spcBef>
              <a:spcAft>
                <a:spcPts val="0"/>
              </a:spcAft>
              <a:buClr>
                <a:srgbClr val="6A9259"/>
              </a:buClr>
              <a:buSzPts val="1000"/>
              <a:buFont typeface="Verdana"/>
              <a:buChar char="●"/>
            </a:pPr>
            <a:r>
              <a:rPr lang="fr" sz="1000">
                <a:solidFill>
                  <a:srgbClr val="6A9259"/>
                </a:solidFill>
                <a:latin typeface="Verdana"/>
                <a:ea typeface="Verdana"/>
                <a:cs typeface="Verdana"/>
                <a:sym typeface="Verdana"/>
              </a:rPr>
              <a:t>1 permanence téléphonique ouverte 7 jours / 7 de 9h30 à 12h30 et de 14h à 18h30 (sauf dimanche après-midi).</a:t>
            </a:r>
            <a:endParaRPr sz="1000">
              <a:solidFill>
                <a:srgbClr val="6A9259"/>
              </a:solidFill>
              <a:latin typeface="Verdana"/>
              <a:ea typeface="Verdana"/>
              <a:cs typeface="Verdana"/>
              <a:sym typeface="Verdana"/>
            </a:endParaRPr>
          </a:p>
          <a:p>
            <a:pPr indent="-292100" lvl="0" marL="457200" rtl="0" algn="l">
              <a:spcBef>
                <a:spcPts val="0"/>
              </a:spcBef>
              <a:spcAft>
                <a:spcPts val="0"/>
              </a:spcAft>
              <a:buClr>
                <a:srgbClr val="6A9259"/>
              </a:buClr>
              <a:buSzPts val="1000"/>
              <a:buFont typeface="Verdana"/>
              <a:buChar char="●"/>
            </a:pPr>
            <a:r>
              <a:rPr lang="fr" sz="1000">
                <a:solidFill>
                  <a:srgbClr val="6A9259"/>
                </a:solidFill>
                <a:latin typeface="Verdana"/>
                <a:ea typeface="Verdana"/>
                <a:cs typeface="Verdana"/>
                <a:sym typeface="Verdana"/>
              </a:rPr>
              <a:t>1 équipe de 11 conseillers en séjour disponibles à l’accueil </a:t>
            </a:r>
            <a:r>
              <a:rPr lang="fr" sz="1000">
                <a:solidFill>
                  <a:srgbClr val="6A9259"/>
                </a:solidFill>
                <a:latin typeface="Verdana"/>
                <a:ea typeface="Verdana"/>
                <a:cs typeface="Verdana"/>
                <a:sym typeface="Verdana"/>
              </a:rPr>
              <a:t>7 jours / 7 de 9h30 à 12h30 et de 14h à 18h30 (sauf dimanche après-midi).</a:t>
            </a:r>
            <a:endParaRPr sz="1000">
              <a:solidFill>
                <a:srgbClr val="6A9259"/>
              </a:solidFill>
              <a:latin typeface="Verdana"/>
              <a:ea typeface="Verdana"/>
              <a:cs typeface="Verdana"/>
              <a:sym typeface="Verdana"/>
            </a:endParaRPr>
          </a:p>
        </p:txBody>
      </p:sp>
      <p:sp>
        <p:nvSpPr>
          <p:cNvPr id="56" name="Google Shape;56;p13"/>
          <p:cNvSpPr txBox="1"/>
          <p:nvPr/>
        </p:nvSpPr>
        <p:spPr>
          <a:xfrm>
            <a:off x="79000" y="8189375"/>
            <a:ext cx="7413300" cy="802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i="1" lang="fr" sz="800">
                <a:latin typeface="Verdana"/>
                <a:ea typeface="Verdana"/>
                <a:cs typeface="Verdana"/>
                <a:sym typeface="Verdana"/>
              </a:rPr>
              <a:t>Ce baromètre présente les données de fréquentation trimestrielles de l’Office de Tourisme de la Châtaigneraie cantalienne. Il permet d’obtenir une photographie de la fréquentation physique, téléphonique et numérique de l’Office de Tourisme.</a:t>
            </a:r>
            <a:endParaRPr i="1" sz="800">
              <a:latin typeface="Verdana"/>
              <a:ea typeface="Verdana"/>
              <a:cs typeface="Verdana"/>
              <a:sym typeface="Verdana"/>
            </a:endParaRPr>
          </a:p>
          <a:p>
            <a:pPr indent="0" lvl="0" marL="0" rtl="0" algn="just">
              <a:spcBef>
                <a:spcPts val="0"/>
              </a:spcBef>
              <a:spcAft>
                <a:spcPts val="0"/>
              </a:spcAft>
              <a:buNone/>
            </a:pPr>
            <a:r>
              <a:rPr i="1" lang="fr" sz="800">
                <a:latin typeface="Verdana"/>
                <a:ea typeface="Verdana"/>
                <a:cs typeface="Verdana"/>
                <a:sym typeface="Verdana"/>
              </a:rPr>
              <a:t>Méthodologie :  </a:t>
            </a:r>
            <a:endParaRPr i="1" sz="800">
              <a:latin typeface="Verdana"/>
              <a:ea typeface="Verdana"/>
              <a:cs typeface="Verdana"/>
              <a:sym typeface="Verdana"/>
            </a:endParaRPr>
          </a:p>
          <a:p>
            <a:pPr indent="-279400" lvl="0" marL="457200" rtl="0" algn="l">
              <a:spcBef>
                <a:spcPts val="0"/>
              </a:spcBef>
              <a:spcAft>
                <a:spcPts val="0"/>
              </a:spcAft>
              <a:buSzPts val="800"/>
              <a:buFont typeface="Verdana"/>
              <a:buChar char="-"/>
            </a:pPr>
            <a:r>
              <a:rPr i="1" lang="fr" sz="800">
                <a:latin typeface="Verdana"/>
                <a:ea typeface="Verdana"/>
                <a:cs typeface="Verdana"/>
                <a:sym typeface="Verdana"/>
              </a:rPr>
              <a:t>Chaque acte d’accueil est qualifié selon une grille de saisie, avec différents critères pour obtenir les données présentées.</a:t>
            </a:r>
            <a:endParaRPr i="1" sz="800">
              <a:latin typeface="Verdana"/>
              <a:ea typeface="Verdana"/>
              <a:cs typeface="Verdana"/>
              <a:sym typeface="Verdana"/>
            </a:endParaRPr>
          </a:p>
          <a:p>
            <a:pPr indent="-279400" lvl="0" marL="457200" rtl="0" algn="l">
              <a:spcBef>
                <a:spcPts val="0"/>
              </a:spcBef>
              <a:spcAft>
                <a:spcPts val="0"/>
              </a:spcAft>
              <a:buSzPts val="800"/>
              <a:buFont typeface="Verdana"/>
              <a:buChar char="-"/>
            </a:pPr>
            <a:r>
              <a:rPr i="1" lang="fr" sz="800">
                <a:latin typeface="Verdana"/>
                <a:ea typeface="Verdana"/>
                <a:cs typeface="Verdana"/>
                <a:sym typeface="Verdana"/>
              </a:rPr>
              <a:t>Les données numériques sont issues des sources Google Analytics de nos sites web.</a:t>
            </a:r>
            <a:endParaRPr i="1" sz="800">
              <a:latin typeface="Verdana"/>
              <a:ea typeface="Verdana"/>
              <a:cs typeface="Verdana"/>
              <a:sym typeface="Verdana"/>
            </a:endParaRPr>
          </a:p>
        </p:txBody>
      </p:sp>
      <p:sp>
        <p:nvSpPr>
          <p:cNvPr id="57" name="Google Shape;57;p13"/>
          <p:cNvSpPr txBox="1"/>
          <p:nvPr/>
        </p:nvSpPr>
        <p:spPr>
          <a:xfrm>
            <a:off x="12250" y="7328375"/>
            <a:ext cx="7546800" cy="86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800">
                <a:solidFill>
                  <a:srgbClr val="6A9259"/>
                </a:solidFill>
                <a:latin typeface="Verdana"/>
                <a:ea typeface="Verdana"/>
                <a:cs typeface="Verdana"/>
                <a:sym typeface="Verdana"/>
              </a:rPr>
              <a:t>Tableau de Bord Accueil</a:t>
            </a:r>
            <a:endParaRPr b="1" sz="2800">
              <a:solidFill>
                <a:srgbClr val="6A9259"/>
              </a:solidFill>
              <a:latin typeface="Verdana"/>
              <a:ea typeface="Verdana"/>
              <a:cs typeface="Verdana"/>
              <a:sym typeface="Verdana"/>
            </a:endParaRPr>
          </a:p>
          <a:p>
            <a:pPr indent="0" lvl="0" marL="0" rtl="0" algn="ctr">
              <a:spcBef>
                <a:spcPts val="0"/>
              </a:spcBef>
              <a:spcAft>
                <a:spcPts val="0"/>
              </a:spcAft>
              <a:buNone/>
            </a:pPr>
            <a:r>
              <a:rPr b="1" lang="fr" sz="2800">
                <a:solidFill>
                  <a:srgbClr val="6A9259"/>
                </a:solidFill>
                <a:latin typeface="Verdana"/>
                <a:ea typeface="Verdana"/>
                <a:cs typeface="Verdana"/>
                <a:sym typeface="Verdana"/>
              </a:rPr>
              <a:t>3ème trimestre 2024</a:t>
            </a:r>
            <a:endParaRPr b="1" sz="2600">
              <a:solidFill>
                <a:srgbClr val="6A9259"/>
              </a:solidFill>
              <a:latin typeface="Verdana"/>
              <a:ea typeface="Verdana"/>
              <a:cs typeface="Verdana"/>
              <a:sym typeface="Verdana"/>
            </a:endParaRPr>
          </a:p>
        </p:txBody>
      </p:sp>
      <p:pic>
        <p:nvPicPr>
          <p:cNvPr id="58" name="Google Shape;58;p13"/>
          <p:cNvPicPr preferRelativeResize="0"/>
          <p:nvPr/>
        </p:nvPicPr>
        <p:blipFill rotWithShape="1">
          <a:blip r:embed="rId3">
            <a:alphaModFix/>
          </a:blip>
          <a:srcRect b="7175" l="0" r="5598" t="0"/>
          <a:stretch/>
        </p:blipFill>
        <p:spPr>
          <a:xfrm>
            <a:off x="0" y="1424375"/>
            <a:ext cx="7124100" cy="5872500"/>
          </a:xfrm>
          <a:prstGeom prst="ellipse">
            <a:avLst/>
          </a:prstGeom>
          <a:noFill/>
          <a:ln>
            <a:noFill/>
          </a:ln>
        </p:spPr>
      </p:pic>
      <p:pic>
        <p:nvPicPr>
          <p:cNvPr id="59" name="Google Shape;59;p13"/>
          <p:cNvPicPr preferRelativeResize="0"/>
          <p:nvPr/>
        </p:nvPicPr>
        <p:blipFill>
          <a:blip r:embed="rId4">
            <a:alphaModFix/>
          </a:blip>
          <a:stretch>
            <a:fillRect/>
          </a:stretch>
        </p:blipFill>
        <p:spPr>
          <a:xfrm>
            <a:off x="295275" y="262325"/>
            <a:ext cx="1313600" cy="2830074"/>
          </a:xfrm>
          <a:prstGeom prst="rect">
            <a:avLst/>
          </a:prstGeom>
          <a:noFill/>
          <a:ln>
            <a:noFill/>
          </a:ln>
        </p:spPr>
      </p:pic>
      <p:sp>
        <p:nvSpPr>
          <p:cNvPr id="60" name="Google Shape;60;p13"/>
          <p:cNvSpPr txBox="1"/>
          <p:nvPr/>
        </p:nvSpPr>
        <p:spPr>
          <a:xfrm>
            <a:off x="2056550" y="386000"/>
            <a:ext cx="5067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800">
                <a:solidFill>
                  <a:srgbClr val="6A9259"/>
                </a:solidFill>
                <a:latin typeface="Roboto"/>
                <a:ea typeface="Roboto"/>
                <a:cs typeface="Roboto"/>
                <a:sym typeface="Roboto"/>
              </a:rPr>
              <a:t>SUIVI STATISTIQUES DE </a:t>
            </a:r>
            <a:endParaRPr sz="2800">
              <a:solidFill>
                <a:srgbClr val="6A9259"/>
              </a:solidFill>
              <a:latin typeface="Roboto"/>
              <a:ea typeface="Roboto"/>
              <a:cs typeface="Roboto"/>
              <a:sym typeface="Roboto"/>
            </a:endParaRPr>
          </a:p>
          <a:p>
            <a:pPr indent="0" lvl="0" marL="0" rtl="0" algn="ctr">
              <a:spcBef>
                <a:spcPts val="0"/>
              </a:spcBef>
              <a:spcAft>
                <a:spcPts val="0"/>
              </a:spcAft>
              <a:buNone/>
            </a:pPr>
            <a:r>
              <a:rPr lang="fr" sz="2800">
                <a:solidFill>
                  <a:srgbClr val="6A9259"/>
                </a:solidFill>
                <a:latin typeface="Roboto"/>
                <a:ea typeface="Roboto"/>
                <a:cs typeface="Roboto"/>
                <a:sym typeface="Roboto"/>
              </a:rPr>
              <a:t>LA FRÉQUENTATION TOURISTIQUE</a:t>
            </a:r>
            <a:endParaRPr sz="2800">
              <a:solidFill>
                <a:srgbClr val="6A9259"/>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title="Graphique"/>
          <p:cNvPicPr preferRelativeResize="0"/>
          <p:nvPr/>
        </p:nvPicPr>
        <p:blipFill rotWithShape="1">
          <a:blip r:embed="rId3">
            <a:alphaModFix/>
          </a:blip>
          <a:srcRect b="0" l="28512" r="12455" t="0"/>
          <a:stretch/>
        </p:blipFill>
        <p:spPr>
          <a:xfrm>
            <a:off x="4174613" y="6366124"/>
            <a:ext cx="2374749" cy="2484027"/>
          </a:xfrm>
          <a:prstGeom prst="rect">
            <a:avLst/>
          </a:prstGeom>
          <a:noFill/>
          <a:ln>
            <a:noFill/>
          </a:ln>
        </p:spPr>
      </p:pic>
      <p:pic>
        <p:nvPicPr>
          <p:cNvPr id="66" name="Google Shape;66;p14" title="Graphique"/>
          <p:cNvPicPr preferRelativeResize="0"/>
          <p:nvPr/>
        </p:nvPicPr>
        <p:blipFill rotWithShape="1">
          <a:blip r:embed="rId4">
            <a:alphaModFix/>
          </a:blip>
          <a:srcRect b="0" l="30715" r="6865" t="0"/>
          <a:stretch/>
        </p:blipFill>
        <p:spPr>
          <a:xfrm>
            <a:off x="4228912" y="4016737"/>
            <a:ext cx="2374749" cy="2349376"/>
          </a:xfrm>
          <a:prstGeom prst="rect">
            <a:avLst/>
          </a:prstGeom>
          <a:noFill/>
          <a:ln>
            <a:noFill/>
          </a:ln>
        </p:spPr>
      </p:pic>
      <p:pic>
        <p:nvPicPr>
          <p:cNvPr id="67" name="Google Shape;67;p14" title="Graphique"/>
          <p:cNvPicPr preferRelativeResize="0"/>
          <p:nvPr/>
        </p:nvPicPr>
        <p:blipFill>
          <a:blip r:embed="rId5">
            <a:alphaModFix/>
          </a:blip>
          <a:stretch>
            <a:fillRect/>
          </a:stretch>
        </p:blipFill>
        <p:spPr>
          <a:xfrm>
            <a:off x="4041950" y="1382075"/>
            <a:ext cx="3506949" cy="2165550"/>
          </a:xfrm>
          <a:prstGeom prst="rect">
            <a:avLst/>
          </a:prstGeom>
          <a:noFill/>
          <a:ln>
            <a:noFill/>
          </a:ln>
        </p:spPr>
      </p:pic>
      <p:sp>
        <p:nvSpPr>
          <p:cNvPr id="68" name="Google Shape;68;p14"/>
          <p:cNvSpPr/>
          <p:nvPr/>
        </p:nvSpPr>
        <p:spPr>
          <a:xfrm rot="-761387">
            <a:off x="-237269" y="9950022"/>
            <a:ext cx="8478088" cy="1865956"/>
          </a:xfrm>
          <a:prstGeom prst="round2DiagRect">
            <a:avLst>
              <a:gd fmla="val 16667" name="adj1"/>
              <a:gd fmla="val 0" name="adj2"/>
            </a:avLst>
          </a:prstGeom>
          <a:gradFill>
            <a:gsLst>
              <a:gs pos="0">
                <a:srgbClr val="FFFFFF"/>
              </a:gs>
              <a:gs pos="100000">
                <a:srgbClr val="B3B3B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1760225" y="8823075"/>
            <a:ext cx="5115300" cy="1634400"/>
          </a:xfrm>
          <a:prstGeom prst="roundRect">
            <a:avLst>
              <a:gd fmla="val 16667" name="adj"/>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latin typeface="Verdana"/>
                <a:ea typeface="Verdana"/>
                <a:cs typeface="Verdana"/>
                <a:sym typeface="Verdana"/>
              </a:rPr>
              <a:t>Fréquentation Globale Accueil :</a:t>
            </a:r>
            <a:endParaRPr b="1">
              <a:solidFill>
                <a:srgbClr val="FFFFFF"/>
              </a:solidFill>
              <a:latin typeface="Verdana"/>
              <a:ea typeface="Verdana"/>
              <a:cs typeface="Verdana"/>
              <a:sym typeface="Verdana"/>
            </a:endParaRPr>
          </a:p>
          <a:p>
            <a:pPr indent="0" lvl="0" marL="0" rtl="0" algn="ctr">
              <a:spcBef>
                <a:spcPts val="0"/>
              </a:spcBef>
              <a:spcAft>
                <a:spcPts val="0"/>
              </a:spcAft>
              <a:buNone/>
            </a:pPr>
            <a:r>
              <a:rPr b="1" i="1" lang="fr" sz="600">
                <a:solidFill>
                  <a:srgbClr val="FFFFFF"/>
                </a:solidFill>
                <a:latin typeface="Verdana"/>
                <a:ea typeface="Verdana"/>
                <a:cs typeface="Verdana"/>
                <a:sym typeface="Verdana"/>
              </a:rPr>
              <a:t>Guichet + Téléphone + Email + Courrier</a:t>
            </a:r>
            <a:endParaRPr b="1" i="1" sz="600">
              <a:solidFill>
                <a:srgbClr val="FFFFFF"/>
              </a:solidFill>
              <a:latin typeface="Verdana"/>
              <a:ea typeface="Verdana"/>
              <a:cs typeface="Verdana"/>
              <a:sym typeface="Verdana"/>
            </a:endParaRPr>
          </a:p>
          <a:p>
            <a:pPr indent="0" lvl="0" marL="0" rtl="0" algn="ctr">
              <a:spcBef>
                <a:spcPts val="0"/>
              </a:spcBef>
              <a:spcAft>
                <a:spcPts val="0"/>
              </a:spcAft>
              <a:buNone/>
            </a:pPr>
            <a:r>
              <a:t/>
            </a:r>
            <a:endParaRPr b="1" i="1" sz="600">
              <a:solidFill>
                <a:srgbClr val="FFFFFF"/>
              </a:solidFill>
              <a:latin typeface="Verdana"/>
              <a:ea typeface="Verdana"/>
              <a:cs typeface="Verdana"/>
              <a:sym typeface="Verdana"/>
            </a:endParaRPr>
          </a:p>
          <a:p>
            <a:pPr indent="0" lvl="0" marL="0" rtl="0" algn="ctr">
              <a:spcBef>
                <a:spcPts val="0"/>
              </a:spcBef>
              <a:spcAft>
                <a:spcPts val="0"/>
              </a:spcAft>
              <a:buNone/>
            </a:pPr>
            <a:r>
              <a:t/>
            </a:r>
            <a:endParaRPr b="1" i="1" sz="600">
              <a:solidFill>
                <a:srgbClr val="FFFFFF"/>
              </a:solidFill>
              <a:latin typeface="Verdana"/>
              <a:ea typeface="Verdana"/>
              <a:cs typeface="Verdana"/>
              <a:sym typeface="Verdana"/>
            </a:endParaRPr>
          </a:p>
          <a:p>
            <a:pPr indent="0" lvl="0" marL="0" rtl="0" algn="ctr">
              <a:spcBef>
                <a:spcPts val="0"/>
              </a:spcBef>
              <a:spcAft>
                <a:spcPts val="0"/>
              </a:spcAft>
              <a:buNone/>
            </a:pPr>
            <a:r>
              <a:t/>
            </a:r>
            <a:endParaRPr b="1" i="1" sz="400">
              <a:solidFill>
                <a:srgbClr val="FFFFFF"/>
              </a:solidFill>
              <a:latin typeface="Verdana"/>
              <a:ea typeface="Verdana"/>
              <a:cs typeface="Verdana"/>
              <a:sym typeface="Verdana"/>
            </a:endParaRPr>
          </a:p>
          <a:p>
            <a:pPr indent="0" lvl="0" marL="0" rtl="0" algn="ctr">
              <a:spcBef>
                <a:spcPts val="0"/>
              </a:spcBef>
              <a:spcAft>
                <a:spcPts val="0"/>
              </a:spcAft>
              <a:buClr>
                <a:srgbClr val="000000"/>
              </a:buClr>
              <a:buSzPts val="1100"/>
              <a:buFont typeface="Arial"/>
              <a:buNone/>
            </a:pPr>
            <a:r>
              <a:rPr b="1" lang="fr">
                <a:solidFill>
                  <a:srgbClr val="FFFFFF"/>
                </a:solidFill>
                <a:latin typeface="Verdana"/>
                <a:ea typeface="Verdana"/>
                <a:cs typeface="Verdana"/>
                <a:sym typeface="Verdana"/>
              </a:rPr>
              <a:t>6800</a:t>
            </a:r>
            <a:r>
              <a:rPr b="1" lang="fr">
                <a:solidFill>
                  <a:srgbClr val="FFFFFF"/>
                </a:solidFill>
                <a:latin typeface="Verdana"/>
                <a:ea typeface="Verdana"/>
                <a:cs typeface="Verdana"/>
                <a:sym typeface="Verdana"/>
              </a:rPr>
              <a:t> </a:t>
            </a:r>
            <a:r>
              <a:rPr lang="fr">
                <a:solidFill>
                  <a:srgbClr val="FFFFFF"/>
                </a:solidFill>
                <a:latin typeface="Verdana"/>
                <a:ea typeface="Verdana"/>
                <a:cs typeface="Verdana"/>
                <a:sym typeface="Verdana"/>
              </a:rPr>
              <a:t>actes d’accueil</a:t>
            </a:r>
            <a:endParaRPr>
              <a:solidFill>
                <a:srgbClr val="FFFFFF"/>
              </a:solidFill>
              <a:latin typeface="Verdana"/>
              <a:ea typeface="Verdana"/>
              <a:cs typeface="Verdana"/>
              <a:sym typeface="Verdana"/>
            </a:endParaRPr>
          </a:p>
          <a:p>
            <a:pPr indent="0" lvl="0" marL="0" rtl="0" algn="ctr">
              <a:spcBef>
                <a:spcPts val="0"/>
              </a:spcBef>
              <a:spcAft>
                <a:spcPts val="0"/>
              </a:spcAft>
              <a:buClr>
                <a:srgbClr val="000000"/>
              </a:buClr>
              <a:buSzPts val="1100"/>
              <a:buFont typeface="Arial"/>
              <a:buNone/>
            </a:pPr>
            <a:r>
              <a:rPr lang="fr" sz="900">
                <a:solidFill>
                  <a:srgbClr val="FFFFFF"/>
                </a:solidFill>
                <a:latin typeface="Verdana"/>
                <a:ea typeface="Verdana"/>
                <a:cs typeface="Verdana"/>
                <a:sym typeface="Verdana"/>
              </a:rPr>
              <a:t>soit une baisse de 1% par rapport à 2023.</a:t>
            </a:r>
            <a:endParaRPr sz="900">
              <a:solidFill>
                <a:srgbClr val="FFFFFF"/>
              </a:solidFill>
              <a:latin typeface="Verdana"/>
              <a:ea typeface="Verdana"/>
              <a:cs typeface="Verdana"/>
              <a:sym typeface="Verdana"/>
            </a:endParaRPr>
          </a:p>
          <a:p>
            <a:pPr indent="0" lvl="0" marL="0" rtl="0" algn="ctr">
              <a:spcBef>
                <a:spcPts val="0"/>
              </a:spcBef>
              <a:spcAft>
                <a:spcPts val="0"/>
              </a:spcAft>
              <a:buClr>
                <a:srgbClr val="000000"/>
              </a:buClr>
              <a:buSzPts val="1100"/>
              <a:buFont typeface="Arial"/>
              <a:buNone/>
            </a:pPr>
            <a:r>
              <a:t/>
            </a:r>
            <a:endParaRPr sz="900">
              <a:solidFill>
                <a:srgbClr val="FFFFFF"/>
              </a:solidFill>
              <a:latin typeface="Verdana"/>
              <a:ea typeface="Verdana"/>
              <a:cs typeface="Verdana"/>
              <a:sym typeface="Verdana"/>
            </a:endParaRPr>
          </a:p>
          <a:p>
            <a:pPr indent="0" lvl="0" marL="0" rtl="0" algn="ctr">
              <a:spcBef>
                <a:spcPts val="0"/>
              </a:spcBef>
              <a:spcAft>
                <a:spcPts val="0"/>
              </a:spcAft>
              <a:buClr>
                <a:srgbClr val="000000"/>
              </a:buClr>
              <a:buSzPts val="1100"/>
              <a:buFont typeface="Arial"/>
              <a:buNone/>
            </a:pPr>
            <a:r>
              <a:rPr b="1" lang="fr">
                <a:solidFill>
                  <a:srgbClr val="FFFFFF"/>
                </a:solidFill>
                <a:latin typeface="Verdana"/>
                <a:ea typeface="Verdana"/>
                <a:cs typeface="Verdana"/>
                <a:sym typeface="Verdana"/>
              </a:rPr>
              <a:t>16577</a:t>
            </a:r>
            <a:r>
              <a:rPr b="1" lang="fr">
                <a:solidFill>
                  <a:srgbClr val="FFFFFF"/>
                </a:solidFill>
                <a:latin typeface="Verdana"/>
                <a:ea typeface="Verdana"/>
                <a:cs typeface="Verdana"/>
                <a:sym typeface="Verdana"/>
              </a:rPr>
              <a:t> </a:t>
            </a:r>
            <a:r>
              <a:rPr lang="fr">
                <a:solidFill>
                  <a:srgbClr val="FFFFFF"/>
                </a:solidFill>
                <a:latin typeface="Verdana"/>
                <a:ea typeface="Verdana"/>
                <a:cs typeface="Verdana"/>
                <a:sym typeface="Verdana"/>
              </a:rPr>
              <a:t>personnes renseignées</a:t>
            </a:r>
            <a:endParaRPr b="1">
              <a:solidFill>
                <a:srgbClr val="FFFFFF"/>
              </a:solidFill>
              <a:latin typeface="Verdana"/>
              <a:ea typeface="Verdana"/>
              <a:cs typeface="Verdana"/>
              <a:sym typeface="Verdana"/>
            </a:endParaRPr>
          </a:p>
          <a:p>
            <a:pPr indent="457200" lvl="0" marL="457200" marR="0" rtl="0" algn="l">
              <a:lnSpc>
                <a:spcPct val="100000"/>
              </a:lnSpc>
              <a:spcBef>
                <a:spcPts val="0"/>
              </a:spcBef>
              <a:spcAft>
                <a:spcPts val="0"/>
              </a:spcAft>
              <a:buNone/>
            </a:pPr>
            <a:r>
              <a:t/>
            </a:r>
            <a:endParaRPr i="1" sz="700">
              <a:solidFill>
                <a:srgbClr val="FFFFFF"/>
              </a:solidFill>
              <a:latin typeface="Verdana"/>
              <a:ea typeface="Verdana"/>
              <a:cs typeface="Verdana"/>
              <a:sym typeface="Verdana"/>
            </a:endParaRPr>
          </a:p>
        </p:txBody>
      </p:sp>
      <p:sp>
        <p:nvSpPr>
          <p:cNvPr id="70" name="Google Shape;70;p14"/>
          <p:cNvSpPr/>
          <p:nvPr/>
        </p:nvSpPr>
        <p:spPr>
          <a:xfrm>
            <a:off x="276325" y="194750"/>
            <a:ext cx="6930300" cy="2769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fr" sz="2100">
                <a:solidFill>
                  <a:srgbClr val="A64D79"/>
                </a:solidFill>
                <a:latin typeface="Verdana"/>
                <a:ea typeface="Verdana"/>
                <a:cs typeface="Verdana"/>
                <a:sym typeface="Verdana"/>
              </a:rPr>
              <a:t>L’ACCUEIL À L’OFFICE DE TOURISME</a:t>
            </a:r>
            <a:endParaRPr b="1" sz="2500">
              <a:solidFill>
                <a:srgbClr val="A64D79"/>
              </a:solidFill>
            </a:endParaRPr>
          </a:p>
        </p:txBody>
      </p:sp>
      <p:cxnSp>
        <p:nvCxnSpPr>
          <p:cNvPr id="71" name="Google Shape;71;p14"/>
          <p:cNvCxnSpPr/>
          <p:nvPr/>
        </p:nvCxnSpPr>
        <p:spPr>
          <a:xfrm>
            <a:off x="3623975" y="887750"/>
            <a:ext cx="61800" cy="7893300"/>
          </a:xfrm>
          <a:prstGeom prst="straightConnector1">
            <a:avLst/>
          </a:prstGeom>
          <a:noFill/>
          <a:ln cap="flat" cmpd="sng" w="19050">
            <a:solidFill>
              <a:srgbClr val="B7B7B7"/>
            </a:solidFill>
            <a:prstDash val="solid"/>
            <a:round/>
            <a:headEnd len="med" w="med" type="none"/>
            <a:tailEnd len="med" w="med" type="none"/>
          </a:ln>
        </p:spPr>
      </p:cxnSp>
      <p:sp>
        <p:nvSpPr>
          <p:cNvPr id="72" name="Google Shape;72;p14"/>
          <p:cNvSpPr/>
          <p:nvPr/>
        </p:nvSpPr>
        <p:spPr>
          <a:xfrm>
            <a:off x="3487200" y="880663"/>
            <a:ext cx="292800" cy="2769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3487200" y="3757025"/>
            <a:ext cx="292800" cy="2769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4D79"/>
              </a:solidFill>
            </a:endParaRPr>
          </a:p>
        </p:txBody>
      </p:sp>
      <p:sp>
        <p:nvSpPr>
          <p:cNvPr id="74" name="Google Shape;74;p14"/>
          <p:cNvSpPr txBox="1"/>
          <p:nvPr/>
        </p:nvSpPr>
        <p:spPr>
          <a:xfrm>
            <a:off x="1814525" y="901950"/>
            <a:ext cx="16728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A64D79"/>
                </a:solidFill>
                <a:highlight>
                  <a:srgbClr val="EEEEEE"/>
                </a:highlight>
                <a:latin typeface="Verdana"/>
                <a:ea typeface="Verdana"/>
                <a:cs typeface="Verdana"/>
                <a:sym typeface="Verdana"/>
              </a:rPr>
              <a:t>LE GUICHET</a:t>
            </a:r>
            <a:endParaRPr b="1">
              <a:solidFill>
                <a:srgbClr val="A64D79"/>
              </a:solidFill>
              <a:highlight>
                <a:srgbClr val="EEEEEE"/>
              </a:highlight>
              <a:latin typeface="Verdana"/>
              <a:ea typeface="Verdana"/>
              <a:cs typeface="Verdana"/>
              <a:sym typeface="Verdana"/>
            </a:endParaRPr>
          </a:p>
        </p:txBody>
      </p:sp>
      <p:sp>
        <p:nvSpPr>
          <p:cNvPr id="75" name="Google Shape;75;p14"/>
          <p:cNvSpPr txBox="1"/>
          <p:nvPr/>
        </p:nvSpPr>
        <p:spPr>
          <a:xfrm>
            <a:off x="3819125" y="3747875"/>
            <a:ext cx="17835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A64D79"/>
                </a:solidFill>
                <a:highlight>
                  <a:srgbClr val="EEEEEE"/>
                </a:highlight>
                <a:latin typeface="Verdana"/>
                <a:ea typeface="Verdana"/>
                <a:cs typeface="Verdana"/>
                <a:sym typeface="Verdana"/>
              </a:rPr>
              <a:t>LE TÉLÉPHONE</a:t>
            </a:r>
            <a:endParaRPr b="1">
              <a:solidFill>
                <a:srgbClr val="A64D79"/>
              </a:solidFill>
              <a:highlight>
                <a:srgbClr val="EEEEEE"/>
              </a:highlight>
              <a:latin typeface="Verdana"/>
              <a:ea typeface="Verdana"/>
              <a:cs typeface="Verdana"/>
              <a:sym typeface="Verdana"/>
            </a:endParaRPr>
          </a:p>
        </p:txBody>
      </p:sp>
      <p:pic>
        <p:nvPicPr>
          <p:cNvPr id="76" name="Google Shape;76;p14"/>
          <p:cNvPicPr preferRelativeResize="0"/>
          <p:nvPr/>
        </p:nvPicPr>
        <p:blipFill>
          <a:blip r:embed="rId6">
            <a:alphaModFix/>
          </a:blip>
          <a:stretch>
            <a:fillRect/>
          </a:stretch>
        </p:blipFill>
        <p:spPr>
          <a:xfrm>
            <a:off x="3955563" y="833625"/>
            <a:ext cx="502874" cy="475376"/>
          </a:xfrm>
          <a:prstGeom prst="rect">
            <a:avLst/>
          </a:prstGeom>
          <a:noFill/>
          <a:ln>
            <a:noFill/>
          </a:ln>
        </p:spPr>
      </p:pic>
      <p:sp>
        <p:nvSpPr>
          <p:cNvPr id="77" name="Google Shape;77;p14"/>
          <p:cNvSpPr txBox="1"/>
          <p:nvPr/>
        </p:nvSpPr>
        <p:spPr>
          <a:xfrm>
            <a:off x="4877838" y="2141600"/>
            <a:ext cx="10716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900">
                <a:latin typeface="Verdana"/>
                <a:ea typeface="Verdana"/>
                <a:cs typeface="Verdana"/>
                <a:sym typeface="Verdana"/>
              </a:rPr>
              <a:t>Détail par </a:t>
            </a:r>
            <a:r>
              <a:rPr lang="fr" sz="900">
                <a:latin typeface="Verdana"/>
                <a:ea typeface="Verdana"/>
                <a:cs typeface="Verdana"/>
                <a:sym typeface="Verdana"/>
              </a:rPr>
              <a:t>Points Informations</a:t>
            </a:r>
            <a:endParaRPr sz="900">
              <a:latin typeface="Verdana"/>
              <a:ea typeface="Verdana"/>
              <a:cs typeface="Verdana"/>
              <a:sym typeface="Verdana"/>
            </a:endParaRPr>
          </a:p>
        </p:txBody>
      </p:sp>
      <p:sp>
        <p:nvSpPr>
          <p:cNvPr id="78" name="Google Shape;78;p14"/>
          <p:cNvSpPr/>
          <p:nvPr/>
        </p:nvSpPr>
        <p:spPr>
          <a:xfrm>
            <a:off x="614775" y="1615250"/>
            <a:ext cx="2198100" cy="1009500"/>
          </a:xfrm>
          <a:prstGeom prst="roundRect">
            <a:avLst>
              <a:gd fmla="val 16667" name="adj"/>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A64D79"/>
                </a:solidFill>
              </a:rPr>
              <a:t>5198 </a:t>
            </a:r>
            <a:r>
              <a:rPr lang="fr">
                <a:solidFill>
                  <a:srgbClr val="A64D79"/>
                </a:solidFill>
              </a:rPr>
              <a:t>actes d’accueil</a:t>
            </a:r>
            <a:endParaRPr>
              <a:solidFill>
                <a:srgbClr val="A64D79"/>
              </a:solidFill>
            </a:endParaRPr>
          </a:p>
          <a:p>
            <a:pPr indent="0" lvl="0" marL="0" rtl="0" algn="ctr">
              <a:spcBef>
                <a:spcPts val="0"/>
              </a:spcBef>
              <a:spcAft>
                <a:spcPts val="0"/>
              </a:spcAft>
              <a:buNone/>
            </a:pPr>
            <a:r>
              <a:rPr lang="fr">
                <a:solidFill>
                  <a:srgbClr val="A64D79"/>
                </a:solidFill>
              </a:rPr>
              <a:t>enregistrés au </a:t>
            </a:r>
            <a:r>
              <a:rPr b="1" lang="fr">
                <a:solidFill>
                  <a:srgbClr val="A64D79"/>
                </a:solidFill>
              </a:rPr>
              <a:t>guichet</a:t>
            </a:r>
            <a:r>
              <a:rPr lang="fr">
                <a:solidFill>
                  <a:srgbClr val="A64D79"/>
                </a:solidFill>
              </a:rPr>
              <a:t> </a:t>
            </a:r>
            <a:endParaRPr>
              <a:solidFill>
                <a:srgbClr val="A64D79"/>
              </a:solidFill>
            </a:endParaRPr>
          </a:p>
        </p:txBody>
      </p:sp>
      <p:sp>
        <p:nvSpPr>
          <p:cNvPr id="79" name="Google Shape;79;p14"/>
          <p:cNvSpPr/>
          <p:nvPr/>
        </p:nvSpPr>
        <p:spPr>
          <a:xfrm>
            <a:off x="656400" y="4182800"/>
            <a:ext cx="2198100" cy="1009500"/>
          </a:xfrm>
          <a:prstGeom prst="roundRect">
            <a:avLst>
              <a:gd fmla="val 16667" name="adj"/>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fr">
                <a:solidFill>
                  <a:srgbClr val="A64D79"/>
                </a:solidFill>
              </a:rPr>
              <a:t>1354 </a:t>
            </a:r>
            <a:r>
              <a:rPr lang="fr">
                <a:solidFill>
                  <a:srgbClr val="A64D79"/>
                </a:solidFill>
              </a:rPr>
              <a:t>actes d’accueil</a:t>
            </a:r>
            <a:endParaRPr>
              <a:solidFill>
                <a:srgbClr val="A64D79"/>
              </a:solidFill>
            </a:endParaRPr>
          </a:p>
          <a:p>
            <a:pPr indent="0" lvl="0" marL="0" marR="0" rtl="0" algn="ctr">
              <a:lnSpc>
                <a:spcPct val="100000"/>
              </a:lnSpc>
              <a:spcBef>
                <a:spcPts val="0"/>
              </a:spcBef>
              <a:spcAft>
                <a:spcPts val="0"/>
              </a:spcAft>
              <a:buNone/>
            </a:pPr>
            <a:r>
              <a:rPr lang="fr">
                <a:solidFill>
                  <a:srgbClr val="A64D79"/>
                </a:solidFill>
              </a:rPr>
              <a:t>enregistrés au </a:t>
            </a:r>
            <a:r>
              <a:rPr b="1" lang="fr">
                <a:solidFill>
                  <a:srgbClr val="A64D79"/>
                </a:solidFill>
              </a:rPr>
              <a:t>téléphone</a:t>
            </a:r>
            <a:endParaRPr b="1">
              <a:solidFill>
                <a:srgbClr val="A64D79"/>
              </a:solidFill>
            </a:endParaRPr>
          </a:p>
        </p:txBody>
      </p:sp>
      <p:pic>
        <p:nvPicPr>
          <p:cNvPr id="80" name="Google Shape;80;p14"/>
          <p:cNvPicPr preferRelativeResize="0"/>
          <p:nvPr/>
        </p:nvPicPr>
        <p:blipFill>
          <a:blip r:embed="rId7">
            <a:alphaModFix/>
          </a:blip>
          <a:stretch>
            <a:fillRect/>
          </a:stretch>
        </p:blipFill>
        <p:spPr>
          <a:xfrm>
            <a:off x="432798" y="8816550"/>
            <a:ext cx="1616727" cy="1616700"/>
          </a:xfrm>
          <a:prstGeom prst="rect">
            <a:avLst/>
          </a:prstGeom>
          <a:noFill/>
          <a:ln cap="flat" cmpd="sng" w="9525">
            <a:solidFill>
              <a:srgbClr val="A64D79"/>
            </a:solidFill>
            <a:prstDash val="solid"/>
            <a:round/>
            <a:headEnd len="sm" w="sm" type="none"/>
            <a:tailEnd len="sm" w="sm" type="none"/>
          </a:ln>
        </p:spPr>
      </p:pic>
      <p:sp>
        <p:nvSpPr>
          <p:cNvPr id="81" name="Google Shape;81;p14"/>
          <p:cNvSpPr/>
          <p:nvPr/>
        </p:nvSpPr>
        <p:spPr>
          <a:xfrm>
            <a:off x="674075" y="6650450"/>
            <a:ext cx="2198100" cy="1009500"/>
          </a:xfrm>
          <a:prstGeom prst="roundRect">
            <a:avLst>
              <a:gd fmla="val 16667" name="adj"/>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A64D79"/>
                </a:solidFill>
              </a:rPr>
              <a:t>248 </a:t>
            </a:r>
            <a:r>
              <a:rPr lang="fr">
                <a:solidFill>
                  <a:srgbClr val="A64D79"/>
                </a:solidFill>
              </a:rPr>
              <a:t>actes d’accueil</a:t>
            </a:r>
            <a:endParaRPr>
              <a:solidFill>
                <a:srgbClr val="A64D79"/>
              </a:solidFill>
            </a:endParaRPr>
          </a:p>
          <a:p>
            <a:pPr indent="0" lvl="0" marL="0" marR="0" rtl="0" algn="ctr">
              <a:lnSpc>
                <a:spcPct val="100000"/>
              </a:lnSpc>
              <a:spcBef>
                <a:spcPts val="0"/>
              </a:spcBef>
              <a:spcAft>
                <a:spcPts val="0"/>
              </a:spcAft>
              <a:buNone/>
            </a:pPr>
            <a:r>
              <a:rPr lang="fr">
                <a:solidFill>
                  <a:srgbClr val="A64D79"/>
                </a:solidFill>
              </a:rPr>
              <a:t>enregistrés au </a:t>
            </a:r>
            <a:r>
              <a:rPr b="1" lang="fr">
                <a:solidFill>
                  <a:srgbClr val="A64D79"/>
                </a:solidFill>
              </a:rPr>
              <a:t>courrier</a:t>
            </a:r>
            <a:r>
              <a:rPr lang="fr">
                <a:solidFill>
                  <a:srgbClr val="A64D79"/>
                </a:solidFill>
              </a:rPr>
              <a:t> </a:t>
            </a:r>
            <a:r>
              <a:rPr lang="fr" sz="1000">
                <a:solidFill>
                  <a:srgbClr val="A64D79"/>
                </a:solidFill>
              </a:rPr>
              <a:t>(mail, courrier, messagerie/chat)</a:t>
            </a:r>
            <a:endParaRPr>
              <a:solidFill>
                <a:srgbClr val="A64D79"/>
              </a:solidFill>
            </a:endParaRPr>
          </a:p>
        </p:txBody>
      </p:sp>
      <p:pic>
        <p:nvPicPr>
          <p:cNvPr id="82" name="Google Shape;82;p14"/>
          <p:cNvPicPr preferRelativeResize="0"/>
          <p:nvPr/>
        </p:nvPicPr>
        <p:blipFill rotWithShape="1">
          <a:blip r:embed="rId8">
            <a:alphaModFix/>
          </a:blip>
          <a:srcRect b="0" l="77390" r="0" t="83435"/>
          <a:stretch/>
        </p:blipFill>
        <p:spPr>
          <a:xfrm>
            <a:off x="6542427" y="-42100"/>
            <a:ext cx="664202" cy="688300"/>
          </a:xfrm>
          <a:prstGeom prst="rect">
            <a:avLst/>
          </a:prstGeom>
          <a:noFill/>
          <a:ln>
            <a:noFill/>
          </a:ln>
        </p:spPr>
      </p:pic>
      <p:sp>
        <p:nvSpPr>
          <p:cNvPr id="83" name="Google Shape;83;p14"/>
          <p:cNvSpPr txBox="1"/>
          <p:nvPr/>
        </p:nvSpPr>
        <p:spPr>
          <a:xfrm>
            <a:off x="1844100" y="6243788"/>
            <a:ext cx="17835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A64D79"/>
                </a:solidFill>
                <a:highlight>
                  <a:srgbClr val="EEEEEE"/>
                </a:highlight>
                <a:latin typeface="Verdana"/>
                <a:ea typeface="Verdana"/>
                <a:cs typeface="Verdana"/>
                <a:sym typeface="Verdana"/>
              </a:rPr>
              <a:t>LE COURRIER</a:t>
            </a:r>
            <a:endParaRPr b="1">
              <a:solidFill>
                <a:srgbClr val="A64D79"/>
              </a:solidFill>
              <a:highlight>
                <a:srgbClr val="EEEEEE"/>
              </a:highlight>
              <a:latin typeface="Verdana"/>
              <a:ea typeface="Verdana"/>
              <a:cs typeface="Verdana"/>
              <a:sym typeface="Verdana"/>
            </a:endParaRPr>
          </a:p>
        </p:txBody>
      </p:sp>
      <p:sp>
        <p:nvSpPr>
          <p:cNvPr id="84" name="Google Shape;84;p14"/>
          <p:cNvSpPr/>
          <p:nvPr/>
        </p:nvSpPr>
        <p:spPr>
          <a:xfrm>
            <a:off x="3526325" y="6309250"/>
            <a:ext cx="292800" cy="2769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4"/>
          <p:cNvPicPr preferRelativeResize="0"/>
          <p:nvPr/>
        </p:nvPicPr>
        <p:blipFill>
          <a:blip r:embed="rId9">
            <a:alphaModFix/>
          </a:blip>
          <a:stretch>
            <a:fillRect/>
          </a:stretch>
        </p:blipFill>
        <p:spPr>
          <a:xfrm>
            <a:off x="3887203" y="6095978"/>
            <a:ext cx="664200" cy="664200"/>
          </a:xfrm>
          <a:prstGeom prst="rect">
            <a:avLst/>
          </a:prstGeom>
          <a:noFill/>
          <a:ln>
            <a:noFill/>
          </a:ln>
        </p:spPr>
      </p:pic>
      <p:pic>
        <p:nvPicPr>
          <p:cNvPr id="86" name="Google Shape;86;p14"/>
          <p:cNvPicPr preferRelativeResize="0"/>
          <p:nvPr/>
        </p:nvPicPr>
        <p:blipFill>
          <a:blip r:embed="rId10">
            <a:alphaModFix/>
          </a:blip>
          <a:stretch>
            <a:fillRect/>
          </a:stretch>
        </p:blipFill>
        <p:spPr>
          <a:xfrm>
            <a:off x="2831151" y="3642351"/>
            <a:ext cx="502875" cy="506238"/>
          </a:xfrm>
          <a:prstGeom prst="rect">
            <a:avLst/>
          </a:prstGeom>
          <a:noFill/>
          <a:ln>
            <a:noFill/>
          </a:ln>
        </p:spPr>
      </p:pic>
      <p:sp>
        <p:nvSpPr>
          <p:cNvPr id="87" name="Google Shape;87;p14"/>
          <p:cNvSpPr txBox="1"/>
          <p:nvPr/>
        </p:nvSpPr>
        <p:spPr>
          <a:xfrm>
            <a:off x="875150" y="2839800"/>
            <a:ext cx="1914900" cy="861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000">
                <a:latin typeface="Verdana"/>
                <a:ea typeface="Verdana"/>
                <a:cs typeface="Verdana"/>
                <a:sym typeface="Verdana"/>
              </a:rPr>
              <a:t>Bai</a:t>
            </a:r>
            <a:r>
              <a:rPr lang="fr" sz="1000">
                <a:solidFill>
                  <a:srgbClr val="000000"/>
                </a:solidFill>
                <a:latin typeface="Verdana"/>
                <a:ea typeface="Verdana"/>
                <a:cs typeface="Verdana"/>
                <a:sym typeface="Verdana"/>
              </a:rPr>
              <a:t>sse de </a:t>
            </a:r>
            <a:r>
              <a:rPr lang="fr" sz="1000">
                <a:latin typeface="Verdana"/>
                <a:ea typeface="Verdana"/>
                <a:cs typeface="Verdana"/>
                <a:sym typeface="Verdana"/>
              </a:rPr>
              <a:t>4</a:t>
            </a:r>
            <a:r>
              <a:rPr lang="fr" sz="1000">
                <a:solidFill>
                  <a:srgbClr val="000000"/>
                </a:solidFill>
                <a:latin typeface="Verdana"/>
                <a:ea typeface="Verdana"/>
                <a:cs typeface="Verdana"/>
                <a:sym typeface="Verdana"/>
              </a:rPr>
              <a:t>% par rapport à 202</a:t>
            </a:r>
            <a:r>
              <a:rPr lang="fr" sz="1000">
                <a:latin typeface="Verdana"/>
                <a:ea typeface="Verdana"/>
                <a:cs typeface="Verdana"/>
                <a:sym typeface="Verdana"/>
              </a:rPr>
              <a:t>3</a:t>
            </a:r>
            <a:r>
              <a:rPr lang="fr" sz="1000">
                <a:solidFill>
                  <a:srgbClr val="000000"/>
                </a:solidFill>
                <a:latin typeface="Verdana"/>
                <a:ea typeface="Verdana"/>
                <a:cs typeface="Verdana"/>
                <a:sym typeface="Verdana"/>
              </a:rPr>
              <a:t>.</a:t>
            </a:r>
            <a:endParaRPr sz="1000">
              <a:latin typeface="Verdana"/>
              <a:ea typeface="Verdana"/>
              <a:cs typeface="Verdana"/>
              <a:sym typeface="Verdana"/>
            </a:endParaRPr>
          </a:p>
          <a:p>
            <a:pPr indent="0" lvl="0" marL="0" rtl="0" algn="just">
              <a:spcBef>
                <a:spcPts val="0"/>
              </a:spcBef>
              <a:spcAft>
                <a:spcPts val="0"/>
              </a:spcAft>
              <a:buNone/>
            </a:pPr>
            <a:r>
              <a:rPr i="1" lang="fr" sz="800">
                <a:solidFill>
                  <a:srgbClr val="000000"/>
                </a:solidFill>
                <a:latin typeface="Verdana"/>
                <a:ea typeface="Verdana"/>
                <a:cs typeface="Verdana"/>
                <a:sym typeface="Verdana"/>
              </a:rPr>
              <a:t>(</a:t>
            </a:r>
            <a:r>
              <a:rPr i="1" lang="fr" sz="800">
                <a:latin typeface="Verdana"/>
                <a:ea typeface="Verdana"/>
                <a:cs typeface="Verdana"/>
                <a:sym typeface="Verdana"/>
              </a:rPr>
              <a:t>5397</a:t>
            </a:r>
            <a:r>
              <a:rPr i="1" lang="fr" sz="800">
                <a:solidFill>
                  <a:srgbClr val="000000"/>
                </a:solidFill>
                <a:latin typeface="Verdana"/>
                <a:ea typeface="Verdana"/>
                <a:cs typeface="Verdana"/>
                <a:sym typeface="Verdana"/>
              </a:rPr>
              <a:t> actes d’accueil au guichet en 202</a:t>
            </a:r>
            <a:r>
              <a:rPr i="1" lang="fr" sz="800">
                <a:latin typeface="Verdana"/>
                <a:ea typeface="Verdana"/>
                <a:cs typeface="Verdana"/>
                <a:sym typeface="Verdana"/>
              </a:rPr>
              <a:t>3</a:t>
            </a:r>
            <a:r>
              <a:rPr i="1" lang="fr" sz="800">
                <a:solidFill>
                  <a:srgbClr val="000000"/>
                </a:solidFill>
                <a:latin typeface="Verdana"/>
                <a:ea typeface="Verdana"/>
                <a:cs typeface="Verdana"/>
                <a:sym typeface="Verdana"/>
              </a:rPr>
              <a:t>)</a:t>
            </a:r>
            <a:endParaRPr i="1" sz="800">
              <a:solidFill>
                <a:srgbClr val="000000"/>
              </a:solidFill>
              <a:latin typeface="Verdana"/>
              <a:ea typeface="Verdana"/>
              <a:cs typeface="Verdana"/>
              <a:sym typeface="Verdana"/>
            </a:endParaRPr>
          </a:p>
        </p:txBody>
      </p:sp>
      <p:sp>
        <p:nvSpPr>
          <p:cNvPr id="88" name="Google Shape;88;p14"/>
          <p:cNvSpPr/>
          <p:nvPr/>
        </p:nvSpPr>
        <p:spPr>
          <a:xfrm>
            <a:off x="673150" y="5475313"/>
            <a:ext cx="130800" cy="190200"/>
          </a:xfrm>
          <a:prstGeom prst="upArrow">
            <a:avLst>
              <a:gd fmla="val 50000" name="adj1"/>
              <a:gd fmla="val 50000" name="adj2"/>
            </a:avLst>
          </a:prstGeom>
          <a:solidFill>
            <a:srgbClr val="EEEEEE"/>
          </a:solid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txBox="1"/>
          <p:nvPr/>
        </p:nvSpPr>
        <p:spPr>
          <a:xfrm>
            <a:off x="3955577" y="1382075"/>
            <a:ext cx="8379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rPr>
              <a:t>Montsalvy </a:t>
            </a:r>
            <a:r>
              <a:rPr i="1" lang="fr" sz="800"/>
              <a:t>2023 : 1382</a:t>
            </a:r>
            <a:endParaRPr i="1" sz="800"/>
          </a:p>
          <a:p>
            <a:pPr indent="0" lvl="0" marL="0" rtl="0" algn="l">
              <a:spcBef>
                <a:spcPts val="0"/>
              </a:spcBef>
              <a:spcAft>
                <a:spcPts val="0"/>
              </a:spcAft>
              <a:buNone/>
            </a:pPr>
            <a:r>
              <a:rPr i="1" lang="fr" sz="800"/>
              <a:t>-18%</a:t>
            </a:r>
            <a:endParaRPr i="1" sz="800"/>
          </a:p>
        </p:txBody>
      </p:sp>
      <p:sp>
        <p:nvSpPr>
          <p:cNvPr id="90" name="Google Shape;90;p14"/>
          <p:cNvSpPr txBox="1"/>
          <p:nvPr/>
        </p:nvSpPr>
        <p:spPr>
          <a:xfrm>
            <a:off x="5732575" y="890238"/>
            <a:ext cx="9168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rPr>
              <a:t>Laroquebrou </a:t>
            </a:r>
            <a:r>
              <a:rPr i="1" lang="fr" sz="800"/>
              <a:t>2023 : 1676</a:t>
            </a:r>
            <a:endParaRPr i="1" sz="800"/>
          </a:p>
          <a:p>
            <a:pPr indent="0" lvl="0" marL="0" rtl="0" algn="l">
              <a:spcBef>
                <a:spcPts val="0"/>
              </a:spcBef>
              <a:spcAft>
                <a:spcPts val="0"/>
              </a:spcAft>
              <a:buNone/>
            </a:pPr>
            <a:r>
              <a:rPr i="1" lang="fr" sz="800"/>
              <a:t>-3%</a:t>
            </a:r>
            <a:endParaRPr i="1" sz="800">
              <a:solidFill>
                <a:schemeClr val="dk1"/>
              </a:solidFill>
            </a:endParaRPr>
          </a:p>
          <a:p>
            <a:pPr indent="0" lvl="0" marL="0" rtl="0" algn="r">
              <a:spcBef>
                <a:spcPts val="0"/>
              </a:spcBef>
              <a:spcAft>
                <a:spcPts val="0"/>
              </a:spcAft>
              <a:buClr>
                <a:schemeClr val="dk1"/>
              </a:buClr>
              <a:buSzPts val="1100"/>
              <a:buFont typeface="Arial"/>
              <a:buNone/>
            </a:pPr>
            <a:r>
              <a:rPr i="1" lang="fr" sz="600">
                <a:solidFill>
                  <a:schemeClr val="dk1"/>
                </a:solidFill>
              </a:rPr>
              <a:t>point info fermé en juin 2024 pour travaux</a:t>
            </a:r>
            <a:endParaRPr i="1" sz="600">
              <a:solidFill>
                <a:schemeClr val="dk1"/>
              </a:solidFill>
            </a:endParaRPr>
          </a:p>
          <a:p>
            <a:pPr indent="0" lvl="0" marL="0" rtl="0" algn="l">
              <a:spcBef>
                <a:spcPts val="0"/>
              </a:spcBef>
              <a:spcAft>
                <a:spcPts val="0"/>
              </a:spcAft>
              <a:buNone/>
            </a:pPr>
            <a:r>
              <a:t/>
            </a:r>
            <a:endParaRPr i="1" sz="800"/>
          </a:p>
        </p:txBody>
      </p:sp>
      <p:sp>
        <p:nvSpPr>
          <p:cNvPr id="91" name="Google Shape;91;p14"/>
          <p:cNvSpPr txBox="1"/>
          <p:nvPr/>
        </p:nvSpPr>
        <p:spPr>
          <a:xfrm>
            <a:off x="6141320" y="3058312"/>
            <a:ext cx="6642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rPr>
              <a:t>Le Rouget </a:t>
            </a:r>
            <a:r>
              <a:rPr i="1" lang="fr" sz="800"/>
              <a:t>2023 : 693</a:t>
            </a:r>
            <a:endParaRPr i="1" sz="800"/>
          </a:p>
          <a:p>
            <a:pPr indent="0" lvl="0" marL="0" rtl="0" algn="l">
              <a:spcBef>
                <a:spcPts val="0"/>
              </a:spcBef>
              <a:spcAft>
                <a:spcPts val="0"/>
              </a:spcAft>
              <a:buNone/>
            </a:pPr>
            <a:r>
              <a:rPr i="1" lang="fr" sz="800"/>
              <a:t>-5%</a:t>
            </a:r>
            <a:endParaRPr i="1" sz="800"/>
          </a:p>
        </p:txBody>
      </p:sp>
      <p:sp>
        <p:nvSpPr>
          <p:cNvPr id="92" name="Google Shape;92;p14"/>
          <p:cNvSpPr txBox="1"/>
          <p:nvPr/>
        </p:nvSpPr>
        <p:spPr>
          <a:xfrm>
            <a:off x="4257949" y="3286000"/>
            <a:ext cx="7779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rPr>
              <a:t>Maurs </a:t>
            </a:r>
            <a:endParaRPr i="1" sz="800">
              <a:solidFill>
                <a:schemeClr val="dk1"/>
              </a:solidFill>
            </a:endParaRPr>
          </a:p>
          <a:p>
            <a:pPr indent="0" lvl="0" marL="0" rtl="0" algn="l">
              <a:spcBef>
                <a:spcPts val="0"/>
              </a:spcBef>
              <a:spcAft>
                <a:spcPts val="0"/>
              </a:spcAft>
              <a:buNone/>
            </a:pPr>
            <a:r>
              <a:rPr i="1" lang="fr" sz="800"/>
              <a:t>2023 : 1138</a:t>
            </a:r>
            <a:endParaRPr i="1" sz="800"/>
          </a:p>
          <a:p>
            <a:pPr indent="0" lvl="0" marL="0" rtl="0" algn="l">
              <a:spcBef>
                <a:spcPts val="0"/>
              </a:spcBef>
              <a:spcAft>
                <a:spcPts val="0"/>
              </a:spcAft>
              <a:buNone/>
            </a:pPr>
            <a:r>
              <a:rPr i="1" lang="fr" sz="800"/>
              <a:t>+16%</a:t>
            </a:r>
            <a:endParaRPr i="1" sz="800"/>
          </a:p>
        </p:txBody>
      </p:sp>
      <p:sp>
        <p:nvSpPr>
          <p:cNvPr id="93" name="Google Shape;93;p14"/>
          <p:cNvSpPr txBox="1"/>
          <p:nvPr/>
        </p:nvSpPr>
        <p:spPr>
          <a:xfrm>
            <a:off x="3669675" y="2425417"/>
            <a:ext cx="664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rPr>
              <a:t>Marcolès</a:t>
            </a:r>
            <a:endParaRPr i="1" sz="800">
              <a:solidFill>
                <a:schemeClr val="dk1"/>
              </a:solidFill>
            </a:endParaRPr>
          </a:p>
          <a:p>
            <a:pPr indent="0" lvl="0" marL="0" rtl="0" algn="l">
              <a:spcBef>
                <a:spcPts val="0"/>
              </a:spcBef>
              <a:spcAft>
                <a:spcPts val="0"/>
              </a:spcAft>
              <a:buNone/>
            </a:pPr>
            <a:r>
              <a:rPr i="1" lang="fr" sz="800"/>
              <a:t>2023 : 508</a:t>
            </a:r>
            <a:endParaRPr i="1" sz="800"/>
          </a:p>
          <a:p>
            <a:pPr indent="0" lvl="0" marL="0" rtl="0" algn="l">
              <a:spcBef>
                <a:spcPts val="0"/>
              </a:spcBef>
              <a:spcAft>
                <a:spcPts val="0"/>
              </a:spcAft>
              <a:buNone/>
            </a:pPr>
            <a:r>
              <a:rPr i="1" lang="fr" sz="800"/>
              <a:t>-12%</a:t>
            </a:r>
            <a:endParaRPr i="1" sz="600"/>
          </a:p>
        </p:txBody>
      </p:sp>
      <p:sp>
        <p:nvSpPr>
          <p:cNvPr id="94" name="Google Shape;94;p14"/>
          <p:cNvSpPr txBox="1"/>
          <p:nvPr/>
        </p:nvSpPr>
        <p:spPr>
          <a:xfrm>
            <a:off x="810160" y="5361350"/>
            <a:ext cx="20709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1100"/>
              <a:buFont typeface="Arial"/>
              <a:buNone/>
            </a:pPr>
            <a:r>
              <a:rPr lang="fr" sz="1000">
                <a:latin typeface="Verdana"/>
                <a:ea typeface="Verdana"/>
                <a:cs typeface="Verdana"/>
                <a:sym typeface="Verdana"/>
              </a:rPr>
              <a:t>Hau</a:t>
            </a:r>
            <a:r>
              <a:rPr lang="fr" sz="1000">
                <a:solidFill>
                  <a:srgbClr val="000000"/>
                </a:solidFill>
                <a:latin typeface="Verdana"/>
                <a:ea typeface="Verdana"/>
                <a:cs typeface="Verdana"/>
                <a:sym typeface="Verdana"/>
              </a:rPr>
              <a:t>sse de </a:t>
            </a:r>
            <a:r>
              <a:rPr lang="fr" sz="1000">
                <a:latin typeface="Verdana"/>
                <a:ea typeface="Verdana"/>
                <a:cs typeface="Verdana"/>
                <a:sym typeface="Verdana"/>
              </a:rPr>
              <a:t>17</a:t>
            </a:r>
            <a:r>
              <a:rPr lang="fr" sz="1000">
                <a:solidFill>
                  <a:srgbClr val="000000"/>
                </a:solidFill>
                <a:latin typeface="Verdana"/>
                <a:ea typeface="Verdana"/>
                <a:cs typeface="Verdana"/>
                <a:sym typeface="Verdana"/>
              </a:rPr>
              <a:t>% par rapport à 202</a:t>
            </a:r>
            <a:r>
              <a:rPr lang="fr" sz="1000">
                <a:latin typeface="Verdana"/>
                <a:ea typeface="Verdana"/>
                <a:cs typeface="Verdana"/>
                <a:sym typeface="Verdana"/>
              </a:rPr>
              <a:t>3</a:t>
            </a:r>
            <a:r>
              <a:rPr lang="fr" sz="1000">
                <a:solidFill>
                  <a:srgbClr val="000000"/>
                </a:solidFill>
                <a:latin typeface="Verdana"/>
                <a:ea typeface="Verdana"/>
                <a:cs typeface="Verdana"/>
                <a:sym typeface="Verdana"/>
              </a:rPr>
              <a:t> </a:t>
            </a:r>
            <a:endParaRPr sz="1000">
              <a:solidFill>
                <a:srgbClr val="000000"/>
              </a:solidFill>
              <a:latin typeface="Verdana"/>
              <a:ea typeface="Verdana"/>
              <a:cs typeface="Verdana"/>
              <a:sym typeface="Verdana"/>
            </a:endParaRPr>
          </a:p>
          <a:p>
            <a:pPr indent="0" lvl="0" marL="0" rtl="0" algn="just">
              <a:spcBef>
                <a:spcPts val="0"/>
              </a:spcBef>
              <a:spcAft>
                <a:spcPts val="0"/>
              </a:spcAft>
              <a:buClr>
                <a:srgbClr val="000000"/>
              </a:buClr>
              <a:buSzPts val="1100"/>
              <a:buFont typeface="Arial"/>
              <a:buNone/>
            </a:pPr>
            <a:r>
              <a:rPr i="1" lang="fr" sz="800">
                <a:solidFill>
                  <a:srgbClr val="000000"/>
                </a:solidFill>
                <a:latin typeface="Verdana"/>
                <a:ea typeface="Verdana"/>
                <a:cs typeface="Verdana"/>
                <a:sym typeface="Verdana"/>
              </a:rPr>
              <a:t>(</a:t>
            </a:r>
            <a:r>
              <a:rPr i="1" lang="fr" sz="800">
                <a:latin typeface="Verdana"/>
                <a:ea typeface="Verdana"/>
                <a:cs typeface="Verdana"/>
                <a:sym typeface="Verdana"/>
              </a:rPr>
              <a:t>1158</a:t>
            </a:r>
            <a:r>
              <a:rPr i="1" lang="fr" sz="800">
                <a:solidFill>
                  <a:srgbClr val="000000"/>
                </a:solidFill>
                <a:latin typeface="Verdana"/>
                <a:ea typeface="Verdana"/>
                <a:cs typeface="Verdana"/>
                <a:sym typeface="Verdana"/>
              </a:rPr>
              <a:t> appels en 202</a:t>
            </a:r>
            <a:r>
              <a:rPr i="1" lang="fr" sz="800">
                <a:latin typeface="Verdana"/>
                <a:ea typeface="Verdana"/>
                <a:cs typeface="Verdana"/>
                <a:sym typeface="Verdana"/>
              </a:rPr>
              <a:t>3</a:t>
            </a:r>
            <a:r>
              <a:rPr i="1" lang="fr" sz="800">
                <a:solidFill>
                  <a:srgbClr val="000000"/>
                </a:solidFill>
                <a:latin typeface="Verdana"/>
                <a:ea typeface="Verdana"/>
                <a:cs typeface="Verdana"/>
                <a:sym typeface="Verdana"/>
              </a:rPr>
              <a:t>)</a:t>
            </a:r>
            <a:endParaRPr i="1" sz="800">
              <a:latin typeface="Verdana"/>
              <a:ea typeface="Verdana"/>
              <a:cs typeface="Verdana"/>
              <a:sym typeface="Verdana"/>
            </a:endParaRPr>
          </a:p>
        </p:txBody>
      </p:sp>
      <p:sp>
        <p:nvSpPr>
          <p:cNvPr id="95" name="Google Shape;95;p14"/>
          <p:cNvSpPr/>
          <p:nvPr/>
        </p:nvSpPr>
        <p:spPr>
          <a:xfrm rot="10800000">
            <a:off x="682889" y="7955675"/>
            <a:ext cx="111300" cy="190200"/>
          </a:xfrm>
          <a:prstGeom prst="upArrow">
            <a:avLst>
              <a:gd fmla="val 50000" name="adj1"/>
              <a:gd fmla="val 50000" name="adj2"/>
            </a:avLst>
          </a:prstGeom>
          <a:solidFill>
            <a:srgbClr val="EEEEEE"/>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txBox="1"/>
          <p:nvPr/>
        </p:nvSpPr>
        <p:spPr>
          <a:xfrm>
            <a:off x="840500" y="7773175"/>
            <a:ext cx="2070900" cy="892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000">
                <a:latin typeface="Verdana"/>
                <a:ea typeface="Verdana"/>
                <a:cs typeface="Verdana"/>
                <a:sym typeface="Verdana"/>
              </a:rPr>
              <a:t>Bai</a:t>
            </a:r>
            <a:r>
              <a:rPr lang="fr" sz="1000">
                <a:solidFill>
                  <a:srgbClr val="000000"/>
                </a:solidFill>
                <a:latin typeface="Verdana"/>
                <a:ea typeface="Verdana"/>
                <a:cs typeface="Verdana"/>
                <a:sym typeface="Verdana"/>
              </a:rPr>
              <a:t>sse de </a:t>
            </a:r>
            <a:r>
              <a:rPr lang="fr" sz="1000">
                <a:latin typeface="Verdana"/>
                <a:ea typeface="Verdana"/>
                <a:cs typeface="Verdana"/>
                <a:sym typeface="Verdana"/>
              </a:rPr>
              <a:t>19</a:t>
            </a:r>
            <a:r>
              <a:rPr lang="fr" sz="1000">
                <a:solidFill>
                  <a:srgbClr val="000000"/>
                </a:solidFill>
                <a:latin typeface="Verdana"/>
                <a:ea typeface="Verdana"/>
                <a:cs typeface="Verdana"/>
                <a:sym typeface="Verdana"/>
              </a:rPr>
              <a:t>% par rapport à 202</a:t>
            </a:r>
            <a:r>
              <a:rPr lang="fr" sz="1000">
                <a:latin typeface="Verdana"/>
                <a:ea typeface="Verdana"/>
                <a:cs typeface="Verdana"/>
                <a:sym typeface="Verdana"/>
              </a:rPr>
              <a:t>3</a:t>
            </a:r>
            <a:r>
              <a:rPr lang="fr" sz="1000">
                <a:solidFill>
                  <a:srgbClr val="000000"/>
                </a:solidFill>
                <a:latin typeface="Verdana"/>
                <a:ea typeface="Verdana"/>
                <a:cs typeface="Verdana"/>
                <a:sym typeface="Verdana"/>
              </a:rPr>
              <a:t>.</a:t>
            </a:r>
            <a:r>
              <a:rPr lang="fr" sz="1000">
                <a:latin typeface="Verdana"/>
                <a:ea typeface="Verdana"/>
                <a:cs typeface="Verdana"/>
                <a:sym typeface="Verdana"/>
              </a:rPr>
              <a:t> </a:t>
            </a:r>
            <a:endParaRPr sz="1000">
              <a:latin typeface="Verdana"/>
              <a:ea typeface="Verdana"/>
              <a:cs typeface="Verdana"/>
              <a:sym typeface="Verdana"/>
            </a:endParaRPr>
          </a:p>
          <a:p>
            <a:pPr indent="0" lvl="0" marL="0" rtl="0" algn="just">
              <a:spcBef>
                <a:spcPts val="0"/>
              </a:spcBef>
              <a:spcAft>
                <a:spcPts val="0"/>
              </a:spcAft>
              <a:buNone/>
            </a:pPr>
            <a:r>
              <a:rPr i="1" lang="fr" sz="800">
                <a:solidFill>
                  <a:srgbClr val="000000"/>
                </a:solidFill>
                <a:latin typeface="Verdana"/>
                <a:ea typeface="Verdana"/>
                <a:cs typeface="Verdana"/>
                <a:sym typeface="Verdana"/>
              </a:rPr>
              <a:t>(</a:t>
            </a:r>
            <a:r>
              <a:rPr i="1" lang="fr" sz="800">
                <a:latin typeface="Verdana"/>
                <a:ea typeface="Verdana"/>
                <a:cs typeface="Verdana"/>
                <a:sym typeface="Verdana"/>
              </a:rPr>
              <a:t>306 </a:t>
            </a:r>
            <a:r>
              <a:rPr i="1" lang="fr" sz="800">
                <a:solidFill>
                  <a:srgbClr val="000000"/>
                </a:solidFill>
                <a:latin typeface="Verdana"/>
                <a:ea typeface="Verdana"/>
                <a:cs typeface="Verdana"/>
                <a:sym typeface="Verdana"/>
              </a:rPr>
              <a:t>actes d’accueil à l’écrit en 202</a:t>
            </a:r>
            <a:r>
              <a:rPr i="1" lang="fr" sz="800">
                <a:latin typeface="Verdana"/>
                <a:ea typeface="Verdana"/>
                <a:cs typeface="Verdana"/>
                <a:sym typeface="Verdana"/>
              </a:rPr>
              <a:t>3</a:t>
            </a:r>
            <a:r>
              <a:rPr i="1" lang="fr" sz="800">
                <a:solidFill>
                  <a:srgbClr val="000000"/>
                </a:solidFill>
                <a:latin typeface="Verdana"/>
                <a:ea typeface="Verdana"/>
                <a:cs typeface="Verdana"/>
                <a:sym typeface="Verdana"/>
              </a:rPr>
              <a:t>)</a:t>
            </a:r>
            <a:endParaRPr i="1" sz="800">
              <a:solidFill>
                <a:srgbClr val="000000"/>
              </a:solidFill>
              <a:latin typeface="Verdana"/>
              <a:ea typeface="Verdana"/>
              <a:cs typeface="Verdana"/>
              <a:sym typeface="Verdana"/>
            </a:endParaRPr>
          </a:p>
          <a:p>
            <a:pPr indent="0" lvl="0" marL="0" rtl="0" algn="just">
              <a:spcBef>
                <a:spcPts val="0"/>
              </a:spcBef>
              <a:spcAft>
                <a:spcPts val="0"/>
              </a:spcAft>
              <a:buNone/>
            </a:pPr>
            <a:r>
              <a:t/>
            </a:r>
            <a:endParaRPr i="1" sz="1000">
              <a:solidFill>
                <a:srgbClr val="000000"/>
              </a:solidFill>
              <a:latin typeface="Verdana"/>
              <a:ea typeface="Verdana"/>
              <a:cs typeface="Verdana"/>
              <a:sym typeface="Verdana"/>
            </a:endParaRPr>
          </a:p>
        </p:txBody>
      </p:sp>
      <p:pic>
        <p:nvPicPr>
          <p:cNvPr id="97" name="Google Shape;97;p14" title="Graphique"/>
          <p:cNvPicPr preferRelativeResize="0"/>
          <p:nvPr/>
        </p:nvPicPr>
        <p:blipFill rotWithShape="1">
          <a:blip r:embed="rId11">
            <a:alphaModFix/>
          </a:blip>
          <a:srcRect b="79869" l="0" r="77233" t="0"/>
          <a:stretch/>
        </p:blipFill>
        <p:spPr>
          <a:xfrm>
            <a:off x="4927250" y="4953738"/>
            <a:ext cx="869475" cy="475375"/>
          </a:xfrm>
          <a:prstGeom prst="rect">
            <a:avLst/>
          </a:prstGeom>
          <a:noFill/>
          <a:ln>
            <a:noFill/>
          </a:ln>
        </p:spPr>
      </p:pic>
      <p:pic>
        <p:nvPicPr>
          <p:cNvPr id="98" name="Google Shape;98;p14" title="Graphique"/>
          <p:cNvPicPr preferRelativeResize="0"/>
          <p:nvPr/>
        </p:nvPicPr>
        <p:blipFill rotWithShape="1">
          <a:blip r:embed="rId12">
            <a:alphaModFix/>
          </a:blip>
          <a:srcRect b="73736" l="0" r="81421" t="0"/>
          <a:stretch/>
        </p:blipFill>
        <p:spPr>
          <a:xfrm>
            <a:off x="5035854" y="7240038"/>
            <a:ext cx="760875" cy="664201"/>
          </a:xfrm>
          <a:prstGeom prst="rect">
            <a:avLst/>
          </a:prstGeom>
          <a:noFill/>
          <a:ln>
            <a:noFill/>
          </a:ln>
        </p:spPr>
      </p:pic>
      <p:sp>
        <p:nvSpPr>
          <p:cNvPr id="99" name="Google Shape;99;p14"/>
          <p:cNvSpPr txBox="1"/>
          <p:nvPr/>
        </p:nvSpPr>
        <p:spPr>
          <a:xfrm>
            <a:off x="5216175" y="6586150"/>
            <a:ext cx="473100" cy="1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latin typeface="Verdana"/>
                <a:ea typeface="Verdana"/>
                <a:cs typeface="Verdana"/>
                <a:sym typeface="Verdana"/>
              </a:rPr>
              <a:t>1</a:t>
            </a:r>
            <a:r>
              <a:rPr lang="fr" sz="800">
                <a:latin typeface="Verdana"/>
                <a:ea typeface="Verdana"/>
                <a:cs typeface="Verdana"/>
                <a:sym typeface="Verdana"/>
              </a:rPr>
              <a:t>%</a:t>
            </a:r>
            <a:endParaRPr sz="800">
              <a:latin typeface="Verdana"/>
              <a:ea typeface="Verdana"/>
              <a:cs typeface="Verdana"/>
              <a:sym typeface="Verdana"/>
            </a:endParaRPr>
          </a:p>
        </p:txBody>
      </p:sp>
      <p:sp>
        <p:nvSpPr>
          <p:cNvPr id="100" name="Google Shape;100;p14"/>
          <p:cNvSpPr/>
          <p:nvPr/>
        </p:nvSpPr>
        <p:spPr>
          <a:xfrm rot="10800000">
            <a:off x="710814" y="3051763"/>
            <a:ext cx="111300" cy="190200"/>
          </a:xfrm>
          <a:prstGeom prst="upArrow">
            <a:avLst>
              <a:gd fmla="val 50000" name="adj1"/>
              <a:gd fmla="val 50000" name="adj2"/>
            </a:avLst>
          </a:prstGeom>
          <a:solidFill>
            <a:srgbClr val="EEEEEE"/>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rot="10800000">
            <a:off x="2499900" y="9486000"/>
            <a:ext cx="283200" cy="606000"/>
          </a:xfrm>
          <a:prstGeom prst="upArrow">
            <a:avLst>
              <a:gd fmla="val 50000" name="adj1"/>
              <a:gd fmla="val 50000" name="adj2"/>
            </a:avLst>
          </a:prstGeom>
          <a:solidFill>
            <a:srgbClr val="EEEEEE"/>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nvSpPr>
        <p:spPr>
          <a:xfrm>
            <a:off x="84575" y="7141775"/>
            <a:ext cx="3761700" cy="444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i="1" lang="fr" sz="600">
                <a:solidFill>
                  <a:srgbClr val="000000"/>
                </a:solidFill>
                <a:latin typeface="Verdana"/>
                <a:ea typeface="Verdana"/>
                <a:cs typeface="Verdana"/>
                <a:sym typeface="Verdana"/>
              </a:rPr>
              <a:t>  Belgique       Pays Bas        Royaume-Uni </a:t>
            </a:r>
            <a:r>
              <a:rPr i="1" lang="fr" sz="600">
                <a:latin typeface="Verdana"/>
                <a:ea typeface="Verdana"/>
                <a:cs typeface="Verdana"/>
                <a:sym typeface="Verdana"/>
              </a:rPr>
              <a:t>   </a:t>
            </a:r>
            <a:r>
              <a:rPr i="1" lang="fr" sz="600">
                <a:solidFill>
                  <a:srgbClr val="000000"/>
                </a:solidFill>
                <a:latin typeface="Verdana"/>
                <a:ea typeface="Verdana"/>
                <a:cs typeface="Verdana"/>
                <a:sym typeface="Verdana"/>
              </a:rPr>
              <a:t> Allemagne	 Espagne        Autres pays</a:t>
            </a:r>
            <a:endParaRPr i="1" sz="600">
              <a:solidFill>
                <a:srgbClr val="000000"/>
              </a:solidFill>
              <a:latin typeface="Verdana"/>
              <a:ea typeface="Verdana"/>
              <a:cs typeface="Verdana"/>
              <a:sym typeface="Verdana"/>
            </a:endParaRPr>
          </a:p>
          <a:p>
            <a:pPr indent="0" lvl="0" marL="0" rtl="0" algn="just">
              <a:lnSpc>
                <a:spcPct val="115000"/>
              </a:lnSpc>
              <a:spcBef>
                <a:spcPts val="0"/>
              </a:spcBef>
              <a:spcAft>
                <a:spcPts val="0"/>
              </a:spcAft>
              <a:buNone/>
            </a:pPr>
            <a:r>
              <a:rPr lang="fr" sz="1000">
                <a:solidFill>
                  <a:srgbClr val="000000"/>
                </a:solidFill>
                <a:latin typeface="Verdana"/>
                <a:ea typeface="Verdana"/>
                <a:cs typeface="Verdana"/>
                <a:sym typeface="Verdana"/>
              </a:rPr>
              <a:t>   </a:t>
            </a:r>
            <a:r>
              <a:rPr lang="fr" sz="1000">
                <a:latin typeface="Verdana"/>
                <a:ea typeface="Verdana"/>
                <a:cs typeface="Verdana"/>
                <a:sym typeface="Verdana"/>
              </a:rPr>
              <a:t>26</a:t>
            </a:r>
            <a:r>
              <a:rPr lang="fr" sz="1000">
                <a:solidFill>
                  <a:srgbClr val="000000"/>
                </a:solidFill>
                <a:latin typeface="Verdana"/>
                <a:ea typeface="Verdana"/>
                <a:cs typeface="Verdana"/>
                <a:sym typeface="Verdana"/>
              </a:rPr>
              <a:t>%	     </a:t>
            </a:r>
            <a:r>
              <a:rPr lang="fr" sz="1000">
                <a:latin typeface="Verdana"/>
                <a:ea typeface="Verdana"/>
                <a:cs typeface="Verdana"/>
                <a:sym typeface="Verdana"/>
              </a:rPr>
              <a:t>19</a:t>
            </a:r>
            <a:r>
              <a:rPr lang="fr" sz="1000">
                <a:solidFill>
                  <a:srgbClr val="000000"/>
                </a:solidFill>
                <a:latin typeface="Verdana"/>
                <a:ea typeface="Verdana"/>
                <a:cs typeface="Verdana"/>
                <a:sym typeface="Verdana"/>
              </a:rPr>
              <a:t>%       </a:t>
            </a:r>
            <a:r>
              <a:rPr lang="fr" sz="1000">
                <a:latin typeface="Verdana"/>
                <a:ea typeface="Verdana"/>
                <a:cs typeface="Verdana"/>
                <a:sym typeface="Verdana"/>
              </a:rPr>
              <a:t>16</a:t>
            </a:r>
            <a:r>
              <a:rPr lang="fr" sz="1000">
                <a:solidFill>
                  <a:srgbClr val="000000"/>
                </a:solidFill>
                <a:latin typeface="Verdana"/>
                <a:ea typeface="Verdana"/>
                <a:cs typeface="Verdana"/>
                <a:sym typeface="Verdana"/>
              </a:rPr>
              <a:t>%    	</a:t>
            </a:r>
            <a:r>
              <a:rPr lang="fr" sz="1000">
                <a:latin typeface="Verdana"/>
                <a:ea typeface="Verdana"/>
                <a:cs typeface="Verdana"/>
                <a:sym typeface="Verdana"/>
              </a:rPr>
              <a:t>7</a:t>
            </a:r>
            <a:r>
              <a:rPr lang="fr" sz="1000">
                <a:solidFill>
                  <a:srgbClr val="000000"/>
                </a:solidFill>
                <a:latin typeface="Verdana"/>
                <a:ea typeface="Verdana"/>
                <a:cs typeface="Verdana"/>
                <a:sym typeface="Verdana"/>
              </a:rPr>
              <a:t>%	   </a:t>
            </a:r>
            <a:r>
              <a:rPr lang="fr" sz="1000">
                <a:latin typeface="Verdana"/>
                <a:ea typeface="Verdana"/>
                <a:cs typeface="Verdana"/>
                <a:sym typeface="Verdana"/>
              </a:rPr>
              <a:t>7</a:t>
            </a:r>
            <a:r>
              <a:rPr lang="fr" sz="1000">
                <a:solidFill>
                  <a:srgbClr val="000000"/>
                </a:solidFill>
                <a:latin typeface="Verdana"/>
                <a:ea typeface="Verdana"/>
                <a:cs typeface="Verdana"/>
                <a:sym typeface="Verdana"/>
              </a:rPr>
              <a:t>%      </a:t>
            </a:r>
            <a:r>
              <a:rPr lang="fr" sz="1000">
                <a:latin typeface="Verdana"/>
                <a:ea typeface="Verdana"/>
                <a:cs typeface="Verdana"/>
                <a:sym typeface="Verdana"/>
              </a:rPr>
              <a:t>25</a:t>
            </a:r>
            <a:r>
              <a:rPr lang="fr" sz="1000">
                <a:solidFill>
                  <a:srgbClr val="000000"/>
                </a:solidFill>
                <a:latin typeface="Verdana"/>
                <a:ea typeface="Verdana"/>
                <a:cs typeface="Verdana"/>
                <a:sym typeface="Verdana"/>
              </a:rPr>
              <a:t>%</a:t>
            </a:r>
            <a:endParaRPr sz="700">
              <a:solidFill>
                <a:srgbClr val="000000"/>
              </a:solidFill>
              <a:latin typeface="Verdana"/>
              <a:ea typeface="Verdana"/>
              <a:cs typeface="Verdana"/>
              <a:sym typeface="Verdana"/>
            </a:endParaRPr>
          </a:p>
        </p:txBody>
      </p:sp>
      <p:sp>
        <p:nvSpPr>
          <p:cNvPr id="107" name="Google Shape;107;p15"/>
          <p:cNvSpPr/>
          <p:nvPr/>
        </p:nvSpPr>
        <p:spPr>
          <a:xfrm rot="567499">
            <a:off x="-465938" y="9721370"/>
            <a:ext cx="8478056" cy="1865912"/>
          </a:xfrm>
          <a:prstGeom prst="round2DiagRect">
            <a:avLst>
              <a:gd fmla="val 16667" name="adj1"/>
              <a:gd fmla="val 0" name="adj2"/>
            </a:avLst>
          </a:prstGeom>
          <a:gradFill>
            <a:gsLst>
              <a:gs pos="0">
                <a:srgbClr val="FFFFFF"/>
              </a:gs>
              <a:gs pos="100000">
                <a:srgbClr val="B3B3B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 name="Google Shape;108;p15"/>
          <p:cNvPicPr preferRelativeResize="0"/>
          <p:nvPr/>
        </p:nvPicPr>
        <p:blipFill>
          <a:blip r:embed="rId3">
            <a:alphaModFix/>
          </a:blip>
          <a:stretch>
            <a:fillRect/>
          </a:stretch>
        </p:blipFill>
        <p:spPr>
          <a:xfrm>
            <a:off x="3822425" y="614575"/>
            <a:ext cx="997202" cy="608644"/>
          </a:xfrm>
          <a:prstGeom prst="rect">
            <a:avLst/>
          </a:prstGeom>
          <a:noFill/>
          <a:ln>
            <a:noFill/>
          </a:ln>
        </p:spPr>
      </p:pic>
      <p:pic>
        <p:nvPicPr>
          <p:cNvPr id="109" name="Google Shape;109;p15"/>
          <p:cNvPicPr preferRelativeResize="0"/>
          <p:nvPr/>
        </p:nvPicPr>
        <p:blipFill>
          <a:blip r:embed="rId4">
            <a:alphaModFix/>
          </a:blip>
          <a:stretch>
            <a:fillRect/>
          </a:stretch>
        </p:blipFill>
        <p:spPr>
          <a:xfrm>
            <a:off x="4023125" y="4002525"/>
            <a:ext cx="3044699" cy="2990501"/>
          </a:xfrm>
          <a:prstGeom prst="rect">
            <a:avLst/>
          </a:prstGeom>
          <a:noFill/>
          <a:ln>
            <a:noFill/>
          </a:ln>
        </p:spPr>
      </p:pic>
      <p:sp>
        <p:nvSpPr>
          <p:cNvPr id="110" name="Google Shape;110;p15"/>
          <p:cNvSpPr txBox="1"/>
          <p:nvPr/>
        </p:nvSpPr>
        <p:spPr>
          <a:xfrm>
            <a:off x="5748975" y="5730763"/>
            <a:ext cx="5691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000">
                <a:solidFill>
                  <a:schemeClr val="dk1"/>
                </a:solidFill>
                <a:latin typeface="Verdana"/>
                <a:ea typeface="Verdana"/>
                <a:cs typeface="Verdana"/>
                <a:sym typeface="Verdana"/>
              </a:rPr>
              <a:t>42</a:t>
            </a:r>
            <a:r>
              <a:rPr b="1" lang="fr" sz="1000">
                <a:solidFill>
                  <a:schemeClr val="dk1"/>
                </a:solidFill>
                <a:latin typeface="Verdana"/>
                <a:ea typeface="Verdana"/>
                <a:cs typeface="Verdana"/>
                <a:sym typeface="Verdana"/>
              </a:rPr>
              <a:t>%</a:t>
            </a:r>
            <a:endParaRPr b="1" sz="1000">
              <a:solidFill>
                <a:schemeClr val="dk1"/>
              </a:solidFill>
              <a:latin typeface="Verdana"/>
              <a:ea typeface="Verdana"/>
              <a:cs typeface="Verdana"/>
              <a:sym typeface="Verdana"/>
            </a:endParaRPr>
          </a:p>
        </p:txBody>
      </p:sp>
      <p:sp>
        <p:nvSpPr>
          <p:cNvPr id="111" name="Google Shape;111;p15"/>
          <p:cNvSpPr txBox="1"/>
          <p:nvPr/>
        </p:nvSpPr>
        <p:spPr>
          <a:xfrm>
            <a:off x="4238825" y="7089525"/>
            <a:ext cx="2829000" cy="497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i="1" lang="fr" sz="800">
                <a:solidFill>
                  <a:schemeClr val="dk1"/>
                </a:solidFill>
                <a:latin typeface="Verdana"/>
                <a:ea typeface="Verdana"/>
                <a:cs typeface="Verdana"/>
                <a:sym typeface="Verdana"/>
              </a:rPr>
              <a:t>Parmi l</a:t>
            </a:r>
            <a:r>
              <a:rPr i="1" lang="fr" sz="800">
                <a:solidFill>
                  <a:schemeClr val="dk1"/>
                </a:solidFill>
                <a:latin typeface="Verdana"/>
                <a:ea typeface="Verdana"/>
                <a:cs typeface="Verdana"/>
                <a:sym typeface="Verdana"/>
              </a:rPr>
              <a:t>es 42% d’Auvergne Rhône-alpins, 85% sont cantaliens.</a:t>
            </a:r>
            <a:endParaRPr b="1" i="1" sz="800">
              <a:solidFill>
                <a:schemeClr val="dk1"/>
              </a:solidFill>
              <a:latin typeface="Verdana"/>
              <a:ea typeface="Verdana"/>
              <a:cs typeface="Verdana"/>
              <a:sym typeface="Verdana"/>
            </a:endParaRPr>
          </a:p>
        </p:txBody>
      </p:sp>
      <p:sp>
        <p:nvSpPr>
          <p:cNvPr id="112" name="Google Shape;112;p15"/>
          <p:cNvSpPr txBox="1"/>
          <p:nvPr/>
        </p:nvSpPr>
        <p:spPr>
          <a:xfrm>
            <a:off x="5256588" y="4768913"/>
            <a:ext cx="5691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000">
                <a:solidFill>
                  <a:schemeClr val="dk1"/>
                </a:solidFill>
                <a:latin typeface="Verdana"/>
                <a:ea typeface="Verdana"/>
                <a:cs typeface="Verdana"/>
                <a:sym typeface="Verdana"/>
              </a:rPr>
              <a:t>10</a:t>
            </a:r>
            <a:r>
              <a:rPr b="1" lang="fr" sz="1000">
                <a:solidFill>
                  <a:schemeClr val="dk1"/>
                </a:solidFill>
                <a:latin typeface="Verdana"/>
                <a:ea typeface="Verdana"/>
                <a:cs typeface="Verdana"/>
                <a:sym typeface="Verdana"/>
              </a:rPr>
              <a:t>%</a:t>
            </a:r>
            <a:endParaRPr b="1" sz="1000">
              <a:solidFill>
                <a:schemeClr val="dk1"/>
              </a:solidFill>
              <a:latin typeface="Verdana"/>
              <a:ea typeface="Verdana"/>
              <a:cs typeface="Verdana"/>
              <a:sym typeface="Verdana"/>
            </a:endParaRPr>
          </a:p>
        </p:txBody>
      </p:sp>
      <p:sp>
        <p:nvSpPr>
          <p:cNvPr id="113" name="Google Shape;113;p15"/>
          <p:cNvSpPr txBox="1"/>
          <p:nvPr/>
        </p:nvSpPr>
        <p:spPr>
          <a:xfrm>
            <a:off x="4839900" y="5877900"/>
            <a:ext cx="5691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000">
                <a:solidFill>
                  <a:schemeClr val="dk1"/>
                </a:solidFill>
                <a:latin typeface="Verdana"/>
                <a:ea typeface="Verdana"/>
                <a:cs typeface="Verdana"/>
                <a:sym typeface="Verdana"/>
              </a:rPr>
              <a:t>9</a:t>
            </a:r>
            <a:r>
              <a:rPr b="1" lang="fr" sz="1000">
                <a:solidFill>
                  <a:schemeClr val="dk1"/>
                </a:solidFill>
                <a:latin typeface="Verdana"/>
                <a:ea typeface="Verdana"/>
                <a:cs typeface="Verdana"/>
                <a:sym typeface="Verdana"/>
              </a:rPr>
              <a:t>%</a:t>
            </a:r>
            <a:endParaRPr b="1" sz="1000">
              <a:solidFill>
                <a:schemeClr val="dk1"/>
              </a:solidFill>
              <a:latin typeface="Verdana"/>
              <a:ea typeface="Verdana"/>
              <a:cs typeface="Verdana"/>
              <a:sym typeface="Verdana"/>
            </a:endParaRPr>
          </a:p>
        </p:txBody>
      </p:sp>
      <p:sp>
        <p:nvSpPr>
          <p:cNvPr id="114" name="Google Shape;114;p15"/>
          <p:cNvSpPr txBox="1"/>
          <p:nvPr/>
        </p:nvSpPr>
        <p:spPr>
          <a:xfrm>
            <a:off x="5145525" y="6331138"/>
            <a:ext cx="5691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000">
                <a:solidFill>
                  <a:schemeClr val="dk1"/>
                </a:solidFill>
                <a:latin typeface="Verdana"/>
                <a:ea typeface="Verdana"/>
                <a:cs typeface="Verdana"/>
                <a:sym typeface="Verdana"/>
              </a:rPr>
              <a:t>14</a:t>
            </a:r>
            <a:r>
              <a:rPr b="1" lang="fr" sz="1000">
                <a:solidFill>
                  <a:schemeClr val="dk1"/>
                </a:solidFill>
                <a:latin typeface="Verdana"/>
                <a:ea typeface="Verdana"/>
                <a:cs typeface="Verdana"/>
                <a:sym typeface="Verdana"/>
              </a:rPr>
              <a:t>%</a:t>
            </a:r>
            <a:endParaRPr b="1" sz="1000">
              <a:solidFill>
                <a:schemeClr val="dk1"/>
              </a:solidFill>
              <a:latin typeface="Verdana"/>
              <a:ea typeface="Verdana"/>
              <a:cs typeface="Verdana"/>
              <a:sym typeface="Verdana"/>
            </a:endParaRPr>
          </a:p>
        </p:txBody>
      </p:sp>
      <p:sp>
        <p:nvSpPr>
          <p:cNvPr id="115" name="Google Shape;115;p15"/>
          <p:cNvSpPr/>
          <p:nvPr/>
        </p:nvSpPr>
        <p:spPr>
          <a:xfrm>
            <a:off x="276325" y="194750"/>
            <a:ext cx="6930300" cy="2769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fr" sz="2100">
                <a:solidFill>
                  <a:srgbClr val="6A9259"/>
                </a:solidFill>
                <a:latin typeface="Verdana"/>
                <a:ea typeface="Verdana"/>
                <a:cs typeface="Verdana"/>
                <a:sym typeface="Verdana"/>
              </a:rPr>
              <a:t>LE PROFIL DES </a:t>
            </a:r>
            <a:r>
              <a:rPr b="1" lang="fr" sz="2100">
                <a:solidFill>
                  <a:srgbClr val="6A9259"/>
                </a:solidFill>
                <a:latin typeface="Verdana"/>
                <a:ea typeface="Verdana"/>
                <a:cs typeface="Verdana"/>
                <a:sym typeface="Verdana"/>
              </a:rPr>
              <a:t>CLIENTÈLES</a:t>
            </a:r>
            <a:endParaRPr b="1" sz="2500">
              <a:solidFill>
                <a:srgbClr val="6A9259"/>
              </a:solidFill>
            </a:endParaRPr>
          </a:p>
        </p:txBody>
      </p:sp>
      <p:pic>
        <p:nvPicPr>
          <p:cNvPr id="116" name="Google Shape;116;p15"/>
          <p:cNvPicPr preferRelativeResize="0"/>
          <p:nvPr/>
        </p:nvPicPr>
        <p:blipFill rotWithShape="1">
          <a:blip r:embed="rId5">
            <a:alphaModFix/>
          </a:blip>
          <a:srcRect b="0" l="77390" r="0" t="83435"/>
          <a:stretch/>
        </p:blipFill>
        <p:spPr>
          <a:xfrm>
            <a:off x="6527152" y="-10950"/>
            <a:ext cx="664202" cy="688300"/>
          </a:xfrm>
          <a:prstGeom prst="rect">
            <a:avLst/>
          </a:prstGeom>
          <a:noFill/>
          <a:ln>
            <a:noFill/>
          </a:ln>
        </p:spPr>
      </p:pic>
      <p:cxnSp>
        <p:nvCxnSpPr>
          <p:cNvPr id="117" name="Google Shape;117;p15"/>
          <p:cNvCxnSpPr/>
          <p:nvPr/>
        </p:nvCxnSpPr>
        <p:spPr>
          <a:xfrm>
            <a:off x="3623975" y="887750"/>
            <a:ext cx="79500" cy="9147300"/>
          </a:xfrm>
          <a:prstGeom prst="straightConnector1">
            <a:avLst/>
          </a:prstGeom>
          <a:noFill/>
          <a:ln cap="flat" cmpd="sng" w="19050">
            <a:solidFill>
              <a:srgbClr val="B7B7B7"/>
            </a:solidFill>
            <a:prstDash val="solid"/>
            <a:round/>
            <a:headEnd len="med" w="med" type="none"/>
            <a:tailEnd len="med" w="med" type="none"/>
          </a:ln>
        </p:spPr>
      </p:cxnSp>
      <p:sp>
        <p:nvSpPr>
          <p:cNvPr id="118" name="Google Shape;118;p15"/>
          <p:cNvSpPr/>
          <p:nvPr/>
        </p:nvSpPr>
        <p:spPr>
          <a:xfrm>
            <a:off x="3487200" y="780450"/>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p:nvPr/>
        </p:nvSpPr>
        <p:spPr>
          <a:xfrm>
            <a:off x="3487200" y="3604625"/>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txBox="1"/>
          <p:nvPr/>
        </p:nvSpPr>
        <p:spPr>
          <a:xfrm>
            <a:off x="1537325" y="749550"/>
            <a:ext cx="195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TYPE DE FAMILLE</a:t>
            </a:r>
            <a:endParaRPr b="1">
              <a:solidFill>
                <a:srgbClr val="6A9259"/>
              </a:solidFill>
              <a:highlight>
                <a:srgbClr val="EEEEEE"/>
              </a:highlight>
              <a:latin typeface="Verdana"/>
              <a:ea typeface="Verdana"/>
              <a:cs typeface="Verdana"/>
              <a:sym typeface="Verdana"/>
            </a:endParaRPr>
          </a:p>
        </p:txBody>
      </p:sp>
      <p:sp>
        <p:nvSpPr>
          <p:cNvPr id="121" name="Google Shape;121;p15"/>
          <p:cNvSpPr/>
          <p:nvPr/>
        </p:nvSpPr>
        <p:spPr>
          <a:xfrm>
            <a:off x="386175" y="1234250"/>
            <a:ext cx="2198100" cy="10095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6A9259"/>
                </a:solidFill>
              </a:rPr>
              <a:t>TOP 3</a:t>
            </a:r>
            <a:endParaRPr b="1">
              <a:solidFill>
                <a:srgbClr val="6A9259"/>
              </a:solidFill>
            </a:endParaRPr>
          </a:p>
          <a:p>
            <a:pPr indent="0" lvl="0" marL="0" rtl="0" algn="ctr">
              <a:spcBef>
                <a:spcPts val="0"/>
              </a:spcBef>
              <a:spcAft>
                <a:spcPts val="0"/>
              </a:spcAft>
              <a:buNone/>
            </a:pPr>
            <a:r>
              <a:t/>
            </a:r>
            <a:endParaRPr b="1" sz="6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Couples 32%</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Familles 20%</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Entre amis/Individuels 10% chacun</a:t>
            </a:r>
            <a:endParaRPr b="1">
              <a:solidFill>
                <a:srgbClr val="6A9259"/>
              </a:solidFill>
            </a:endParaRPr>
          </a:p>
        </p:txBody>
      </p:sp>
      <p:sp>
        <p:nvSpPr>
          <p:cNvPr id="122" name="Google Shape;122;p15"/>
          <p:cNvSpPr txBox="1"/>
          <p:nvPr/>
        </p:nvSpPr>
        <p:spPr>
          <a:xfrm>
            <a:off x="3975725" y="3568950"/>
            <a:ext cx="195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PROVENANCE</a:t>
            </a:r>
            <a:endParaRPr b="1">
              <a:solidFill>
                <a:srgbClr val="6A9259"/>
              </a:solidFill>
              <a:highlight>
                <a:srgbClr val="EEEEEE"/>
              </a:highlight>
              <a:latin typeface="Verdana"/>
              <a:ea typeface="Verdana"/>
              <a:cs typeface="Verdana"/>
              <a:sym typeface="Verdana"/>
            </a:endParaRPr>
          </a:p>
        </p:txBody>
      </p:sp>
      <p:sp>
        <p:nvSpPr>
          <p:cNvPr id="123" name="Google Shape;123;p15"/>
          <p:cNvSpPr/>
          <p:nvPr/>
        </p:nvSpPr>
        <p:spPr>
          <a:xfrm>
            <a:off x="468975" y="4149500"/>
            <a:ext cx="2198100" cy="10095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6A9259"/>
                </a:solidFill>
              </a:rPr>
              <a:t>TOP 3</a:t>
            </a:r>
            <a:endParaRPr b="1">
              <a:solidFill>
                <a:srgbClr val="6A9259"/>
              </a:solidFill>
            </a:endParaRPr>
          </a:p>
          <a:p>
            <a:pPr indent="0" lvl="0" marL="0" rtl="0" algn="ctr">
              <a:spcBef>
                <a:spcPts val="0"/>
              </a:spcBef>
              <a:spcAft>
                <a:spcPts val="0"/>
              </a:spcAft>
              <a:buNone/>
            </a:pPr>
            <a:r>
              <a:t/>
            </a:r>
            <a:endParaRPr b="1" sz="6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Auvergne Rhône Alpes 42%</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Occitanie 14%</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Ile de France 10%</a:t>
            </a:r>
            <a:endParaRPr b="1">
              <a:solidFill>
                <a:srgbClr val="6A9259"/>
              </a:solidFill>
            </a:endParaRPr>
          </a:p>
        </p:txBody>
      </p:sp>
      <p:sp>
        <p:nvSpPr>
          <p:cNvPr id="124" name="Google Shape;124;p15"/>
          <p:cNvSpPr txBox="1"/>
          <p:nvPr/>
        </p:nvSpPr>
        <p:spPr>
          <a:xfrm>
            <a:off x="538575" y="2376450"/>
            <a:ext cx="2829000" cy="86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En 2023, le TOP 3 était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Couples (31%)</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Familles (29%)</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Entre amis </a:t>
            </a:r>
            <a:r>
              <a:rPr lang="fr" sz="1000">
                <a:solidFill>
                  <a:schemeClr val="dk1"/>
                </a:solidFill>
                <a:latin typeface="Verdana"/>
                <a:ea typeface="Verdana"/>
                <a:cs typeface="Verdana"/>
                <a:sym typeface="Verdana"/>
              </a:rPr>
              <a:t>(13%)</a:t>
            </a:r>
            <a:endParaRPr sz="1000">
              <a:solidFill>
                <a:schemeClr val="dk1"/>
              </a:solidFill>
              <a:latin typeface="Verdana"/>
              <a:ea typeface="Verdana"/>
              <a:cs typeface="Verdana"/>
              <a:sym typeface="Verdana"/>
            </a:endParaRPr>
          </a:p>
        </p:txBody>
      </p:sp>
      <p:sp>
        <p:nvSpPr>
          <p:cNvPr id="125" name="Google Shape;125;p15"/>
          <p:cNvSpPr/>
          <p:nvPr/>
        </p:nvSpPr>
        <p:spPr>
          <a:xfrm rot="10800000">
            <a:off x="805600" y="2824275"/>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nvSpPr>
        <p:spPr>
          <a:xfrm>
            <a:off x="386175" y="5195850"/>
            <a:ext cx="2829000" cy="86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En 2023, le TOP 3 était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AURA (39%)</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Occitanie (15%)</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Ile de France (11%)</a:t>
            </a:r>
            <a:endParaRPr sz="1000">
              <a:solidFill>
                <a:schemeClr val="dk1"/>
              </a:solidFill>
              <a:latin typeface="Verdana"/>
              <a:ea typeface="Verdana"/>
              <a:cs typeface="Verdana"/>
              <a:sym typeface="Verdana"/>
            </a:endParaRPr>
          </a:p>
        </p:txBody>
      </p:sp>
      <p:sp>
        <p:nvSpPr>
          <p:cNvPr id="127" name="Google Shape;127;p15"/>
          <p:cNvSpPr/>
          <p:nvPr/>
        </p:nvSpPr>
        <p:spPr>
          <a:xfrm rot="10800000">
            <a:off x="650900" y="5642675"/>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txBox="1"/>
          <p:nvPr/>
        </p:nvSpPr>
        <p:spPr>
          <a:xfrm>
            <a:off x="1753475" y="8218400"/>
            <a:ext cx="195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DÉJÀ VENU ?</a:t>
            </a:r>
            <a:endParaRPr b="1">
              <a:solidFill>
                <a:srgbClr val="6A9259"/>
              </a:solidFill>
              <a:highlight>
                <a:srgbClr val="EEEEEE"/>
              </a:highlight>
              <a:latin typeface="Verdana"/>
              <a:ea typeface="Verdana"/>
              <a:cs typeface="Verdana"/>
              <a:sym typeface="Verdana"/>
            </a:endParaRPr>
          </a:p>
        </p:txBody>
      </p:sp>
      <p:sp>
        <p:nvSpPr>
          <p:cNvPr id="129" name="Google Shape;129;p15"/>
          <p:cNvSpPr/>
          <p:nvPr/>
        </p:nvSpPr>
        <p:spPr>
          <a:xfrm>
            <a:off x="3517325" y="8278800"/>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5"/>
          <p:cNvPicPr preferRelativeResize="0"/>
          <p:nvPr/>
        </p:nvPicPr>
        <p:blipFill>
          <a:blip r:embed="rId6">
            <a:alphaModFix/>
          </a:blip>
          <a:stretch>
            <a:fillRect/>
          </a:stretch>
        </p:blipFill>
        <p:spPr>
          <a:xfrm>
            <a:off x="3975275" y="8051100"/>
            <a:ext cx="664200" cy="561405"/>
          </a:xfrm>
          <a:prstGeom prst="rect">
            <a:avLst/>
          </a:prstGeom>
          <a:noFill/>
          <a:ln>
            <a:noFill/>
          </a:ln>
        </p:spPr>
      </p:pic>
      <p:pic>
        <p:nvPicPr>
          <p:cNvPr id="131" name="Google Shape;131;p15"/>
          <p:cNvPicPr preferRelativeResize="0"/>
          <p:nvPr/>
        </p:nvPicPr>
        <p:blipFill>
          <a:blip r:embed="rId7">
            <a:alphaModFix/>
          </a:blip>
          <a:stretch>
            <a:fillRect/>
          </a:stretch>
        </p:blipFill>
        <p:spPr>
          <a:xfrm>
            <a:off x="2874449" y="3486000"/>
            <a:ext cx="417026" cy="561400"/>
          </a:xfrm>
          <a:prstGeom prst="rect">
            <a:avLst/>
          </a:prstGeom>
          <a:noFill/>
          <a:ln>
            <a:noFill/>
          </a:ln>
        </p:spPr>
      </p:pic>
      <p:sp>
        <p:nvSpPr>
          <p:cNvPr id="132" name="Google Shape;132;p15"/>
          <p:cNvSpPr/>
          <p:nvPr/>
        </p:nvSpPr>
        <p:spPr>
          <a:xfrm>
            <a:off x="805600" y="2642825"/>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txBox="1"/>
          <p:nvPr/>
        </p:nvSpPr>
        <p:spPr>
          <a:xfrm>
            <a:off x="452600" y="8826800"/>
            <a:ext cx="3000000" cy="1223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A la question “êtes-vous déjà venus ?”</a:t>
            </a:r>
            <a:endParaRPr sz="1000">
              <a:solidFill>
                <a:schemeClr val="dk1"/>
              </a:solidFill>
              <a:latin typeface="Verdana"/>
              <a:ea typeface="Verdana"/>
              <a:cs typeface="Verdana"/>
              <a:sym typeface="Verdana"/>
            </a:endParaRPr>
          </a:p>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En 2023, les visiteurs répondaient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Oui (34%)</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Non (17%)</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Non exprimés (49%)</a:t>
            </a:r>
            <a:endParaRPr sz="1000">
              <a:solidFill>
                <a:schemeClr val="dk1"/>
              </a:solidFill>
              <a:latin typeface="Verdana"/>
              <a:ea typeface="Verdana"/>
              <a:cs typeface="Verdana"/>
              <a:sym typeface="Verdana"/>
            </a:endParaRPr>
          </a:p>
          <a:p>
            <a:pPr indent="0" lvl="0" marL="457200" rtl="0" algn="just">
              <a:lnSpc>
                <a:spcPct val="115000"/>
              </a:lnSpc>
              <a:spcBef>
                <a:spcPts val="0"/>
              </a:spcBef>
              <a:spcAft>
                <a:spcPts val="0"/>
              </a:spcAft>
              <a:buNone/>
            </a:pPr>
            <a:r>
              <a:t/>
            </a:r>
            <a:endParaRPr sz="1000">
              <a:solidFill>
                <a:schemeClr val="dk1"/>
              </a:solidFill>
              <a:latin typeface="Verdana"/>
              <a:ea typeface="Verdana"/>
              <a:cs typeface="Verdana"/>
              <a:sym typeface="Verdana"/>
            </a:endParaRPr>
          </a:p>
        </p:txBody>
      </p:sp>
      <p:sp>
        <p:nvSpPr>
          <p:cNvPr id="134" name="Google Shape;134;p15"/>
          <p:cNvSpPr txBox="1"/>
          <p:nvPr/>
        </p:nvSpPr>
        <p:spPr>
          <a:xfrm>
            <a:off x="282575" y="6374488"/>
            <a:ext cx="32133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fr" sz="1000">
                <a:solidFill>
                  <a:schemeClr val="dk1"/>
                </a:solidFill>
                <a:latin typeface="Verdana"/>
                <a:ea typeface="Verdana"/>
                <a:cs typeface="Verdana"/>
                <a:sym typeface="Verdana"/>
              </a:rPr>
              <a:t>clientèles étrangères (</a:t>
            </a:r>
            <a:r>
              <a:rPr b="1" lang="fr" sz="1000">
                <a:solidFill>
                  <a:schemeClr val="dk1"/>
                </a:solidFill>
                <a:latin typeface="Verdana"/>
                <a:ea typeface="Verdana"/>
                <a:cs typeface="Verdana"/>
                <a:sym typeface="Verdana"/>
              </a:rPr>
              <a:t>3,3</a:t>
            </a:r>
            <a:r>
              <a:rPr b="1" lang="fr" sz="1000">
                <a:solidFill>
                  <a:schemeClr val="dk1"/>
                </a:solidFill>
                <a:latin typeface="Verdana"/>
                <a:ea typeface="Verdana"/>
                <a:cs typeface="Verdana"/>
                <a:sym typeface="Verdana"/>
              </a:rPr>
              <a:t>% du total)</a:t>
            </a:r>
            <a:endParaRPr b="1" sz="1000">
              <a:solidFill>
                <a:schemeClr val="dk1"/>
              </a:solidFill>
              <a:latin typeface="Verdana"/>
              <a:ea typeface="Verdana"/>
              <a:cs typeface="Verdana"/>
              <a:sym typeface="Verdana"/>
            </a:endParaRPr>
          </a:p>
        </p:txBody>
      </p:sp>
      <p:sp>
        <p:nvSpPr>
          <p:cNvPr id="135" name="Google Shape;135;p15"/>
          <p:cNvSpPr/>
          <p:nvPr/>
        </p:nvSpPr>
        <p:spPr>
          <a:xfrm>
            <a:off x="653200" y="5462225"/>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rot="10800000">
            <a:off x="727175" y="9299250"/>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15" title="Graphique"/>
          <p:cNvPicPr preferRelativeResize="0"/>
          <p:nvPr/>
        </p:nvPicPr>
        <p:blipFill>
          <a:blip r:embed="rId8">
            <a:alphaModFix/>
          </a:blip>
          <a:stretch>
            <a:fillRect/>
          </a:stretch>
        </p:blipFill>
        <p:spPr>
          <a:xfrm>
            <a:off x="3766450" y="1223225"/>
            <a:ext cx="3687144" cy="2276837"/>
          </a:xfrm>
          <a:prstGeom prst="rect">
            <a:avLst/>
          </a:prstGeom>
          <a:noFill/>
          <a:ln>
            <a:noFill/>
          </a:ln>
        </p:spPr>
      </p:pic>
      <p:sp>
        <p:nvSpPr>
          <p:cNvPr id="138" name="Google Shape;138;p15"/>
          <p:cNvSpPr/>
          <p:nvPr/>
        </p:nvSpPr>
        <p:spPr>
          <a:xfrm>
            <a:off x="727175" y="9661338"/>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txBox="1"/>
          <p:nvPr/>
        </p:nvSpPr>
        <p:spPr>
          <a:xfrm>
            <a:off x="7087850" y="8860575"/>
            <a:ext cx="39600" cy="946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txBox="1"/>
          <p:nvPr/>
        </p:nvSpPr>
        <p:spPr>
          <a:xfrm>
            <a:off x="4887900" y="1223225"/>
            <a:ext cx="473100" cy="1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700">
                <a:latin typeface="Verdana"/>
                <a:ea typeface="Verdana"/>
                <a:cs typeface="Verdana"/>
                <a:sym typeface="Verdana"/>
              </a:rPr>
              <a:t>1</a:t>
            </a:r>
            <a:r>
              <a:rPr lang="fr" sz="700">
                <a:latin typeface="Verdana"/>
                <a:ea typeface="Verdana"/>
                <a:cs typeface="Verdana"/>
                <a:sym typeface="Verdana"/>
              </a:rPr>
              <a:t>%</a:t>
            </a:r>
            <a:endParaRPr sz="700">
              <a:latin typeface="Verdana"/>
              <a:ea typeface="Verdana"/>
              <a:cs typeface="Verdana"/>
              <a:sym typeface="Verdana"/>
            </a:endParaRPr>
          </a:p>
        </p:txBody>
      </p:sp>
      <p:sp>
        <p:nvSpPr>
          <p:cNvPr id="141" name="Google Shape;141;p15"/>
          <p:cNvSpPr/>
          <p:nvPr/>
        </p:nvSpPr>
        <p:spPr>
          <a:xfrm rot="10800000">
            <a:off x="805600" y="3005725"/>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rot="10800000">
            <a:off x="650900" y="5823138"/>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15"/>
          <p:cNvPicPr preferRelativeResize="0"/>
          <p:nvPr/>
        </p:nvPicPr>
        <p:blipFill rotWithShape="1">
          <a:blip r:embed="rId9">
            <a:alphaModFix/>
          </a:blip>
          <a:srcRect b="13025" l="17088" r="14366" t="15165"/>
          <a:stretch/>
        </p:blipFill>
        <p:spPr>
          <a:xfrm>
            <a:off x="3035900" y="6726040"/>
            <a:ext cx="429000" cy="449400"/>
          </a:xfrm>
          <a:prstGeom prst="ellipse">
            <a:avLst/>
          </a:prstGeom>
          <a:noFill/>
          <a:ln>
            <a:noFill/>
          </a:ln>
        </p:spPr>
      </p:pic>
      <p:sp>
        <p:nvSpPr>
          <p:cNvPr id="144" name="Google Shape;144;p15"/>
          <p:cNvSpPr/>
          <p:nvPr/>
        </p:nvSpPr>
        <p:spPr>
          <a:xfrm>
            <a:off x="221275" y="7372813"/>
            <a:ext cx="39600" cy="87900"/>
          </a:xfrm>
          <a:prstGeom prst="upArrow">
            <a:avLst>
              <a:gd fmla="val 50000" name="adj1"/>
              <a:gd fmla="val 50000" name="adj2"/>
            </a:avLst>
          </a:prstGeom>
          <a:solidFill>
            <a:srgbClr val="EEEEEE"/>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5"/>
          <p:cNvPicPr preferRelativeResize="0"/>
          <p:nvPr/>
        </p:nvPicPr>
        <p:blipFill>
          <a:blip r:embed="rId10">
            <a:alphaModFix/>
          </a:blip>
          <a:stretch>
            <a:fillRect/>
          </a:stretch>
        </p:blipFill>
        <p:spPr>
          <a:xfrm>
            <a:off x="1300500" y="6740000"/>
            <a:ext cx="400200" cy="400200"/>
          </a:xfrm>
          <a:prstGeom prst="rect">
            <a:avLst/>
          </a:prstGeom>
          <a:noFill/>
          <a:ln>
            <a:noFill/>
          </a:ln>
        </p:spPr>
      </p:pic>
      <p:pic>
        <p:nvPicPr>
          <p:cNvPr id="146" name="Google Shape;146;p15"/>
          <p:cNvPicPr preferRelativeResize="0"/>
          <p:nvPr/>
        </p:nvPicPr>
        <p:blipFill>
          <a:blip r:embed="rId11">
            <a:alphaModFix/>
          </a:blip>
          <a:stretch>
            <a:fillRect/>
          </a:stretch>
        </p:blipFill>
        <p:spPr>
          <a:xfrm>
            <a:off x="690987" y="6734251"/>
            <a:ext cx="417025" cy="417025"/>
          </a:xfrm>
          <a:prstGeom prst="rect">
            <a:avLst/>
          </a:prstGeom>
          <a:noFill/>
          <a:ln>
            <a:noFill/>
          </a:ln>
        </p:spPr>
      </p:pic>
      <p:pic>
        <p:nvPicPr>
          <p:cNvPr id="147" name="Google Shape;147;p15"/>
          <p:cNvPicPr preferRelativeResize="0"/>
          <p:nvPr/>
        </p:nvPicPr>
        <p:blipFill>
          <a:blip r:embed="rId12">
            <a:alphaModFix/>
          </a:blip>
          <a:stretch>
            <a:fillRect/>
          </a:stretch>
        </p:blipFill>
        <p:spPr>
          <a:xfrm>
            <a:off x="146363" y="6734238"/>
            <a:ext cx="417025" cy="417025"/>
          </a:xfrm>
          <a:prstGeom prst="rect">
            <a:avLst/>
          </a:prstGeom>
          <a:noFill/>
          <a:ln>
            <a:noFill/>
          </a:ln>
        </p:spPr>
      </p:pic>
      <p:pic>
        <p:nvPicPr>
          <p:cNvPr id="148" name="Google Shape;148;p15"/>
          <p:cNvPicPr preferRelativeResize="0"/>
          <p:nvPr/>
        </p:nvPicPr>
        <p:blipFill rotWithShape="1">
          <a:blip r:embed="rId13">
            <a:alphaModFix/>
          </a:blip>
          <a:srcRect b="14827" l="15860" r="15949" t="15002"/>
          <a:stretch/>
        </p:blipFill>
        <p:spPr>
          <a:xfrm>
            <a:off x="1885188" y="6725462"/>
            <a:ext cx="417000" cy="429300"/>
          </a:xfrm>
          <a:prstGeom prst="ellipse">
            <a:avLst/>
          </a:prstGeom>
          <a:noFill/>
          <a:ln>
            <a:noFill/>
          </a:ln>
        </p:spPr>
      </p:pic>
      <p:pic>
        <p:nvPicPr>
          <p:cNvPr id="149" name="Google Shape;149;p15"/>
          <p:cNvPicPr preferRelativeResize="0"/>
          <p:nvPr/>
        </p:nvPicPr>
        <p:blipFill rotWithShape="1">
          <a:blip r:embed="rId14">
            <a:alphaModFix/>
          </a:blip>
          <a:srcRect b="14391" l="18508" r="18039" t="11385"/>
          <a:stretch/>
        </p:blipFill>
        <p:spPr>
          <a:xfrm>
            <a:off x="2447825" y="6731613"/>
            <a:ext cx="429000" cy="417000"/>
          </a:xfrm>
          <a:prstGeom prst="ellipse">
            <a:avLst/>
          </a:prstGeom>
          <a:noFill/>
          <a:ln>
            <a:noFill/>
          </a:ln>
        </p:spPr>
      </p:pic>
      <p:sp>
        <p:nvSpPr>
          <p:cNvPr id="150" name="Google Shape;150;p15"/>
          <p:cNvSpPr/>
          <p:nvPr/>
        </p:nvSpPr>
        <p:spPr>
          <a:xfrm>
            <a:off x="2510063" y="7357800"/>
            <a:ext cx="39600" cy="87900"/>
          </a:xfrm>
          <a:prstGeom prst="upArrow">
            <a:avLst>
              <a:gd fmla="val 50000" name="adj1"/>
              <a:gd fmla="val 50000" name="adj2"/>
            </a:avLst>
          </a:prstGeom>
          <a:solidFill>
            <a:srgbClr val="EEEEEE"/>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a:off x="1922625" y="7372813"/>
            <a:ext cx="39600" cy="87900"/>
          </a:xfrm>
          <a:prstGeom prst="upArrow">
            <a:avLst>
              <a:gd fmla="val 50000" name="adj1"/>
              <a:gd fmla="val 50000" name="adj2"/>
            </a:avLst>
          </a:prstGeom>
          <a:solidFill>
            <a:srgbClr val="EEEEEE"/>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rot="10800000">
            <a:off x="727175" y="9480300"/>
            <a:ext cx="39600" cy="87900"/>
          </a:xfrm>
          <a:prstGeom prst="upArrow">
            <a:avLst>
              <a:gd fmla="val 50000" name="adj1"/>
              <a:gd fmla="val 50000" name="adj2"/>
            </a:avLst>
          </a:prstGeom>
          <a:solidFill>
            <a:srgbClr val="EEEEEE"/>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rot="10800000">
            <a:off x="3003863" y="7372825"/>
            <a:ext cx="39600" cy="87900"/>
          </a:xfrm>
          <a:prstGeom prst="upArrow">
            <a:avLst>
              <a:gd fmla="val 50000" name="adj1"/>
              <a:gd fmla="val 50000" name="adj2"/>
            </a:avLst>
          </a:prstGeom>
          <a:solidFill>
            <a:srgbClr val="EEEEEE"/>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rot="10800000">
            <a:off x="1341313" y="7372825"/>
            <a:ext cx="39600" cy="87900"/>
          </a:xfrm>
          <a:prstGeom prst="upArrow">
            <a:avLst>
              <a:gd fmla="val 50000" name="adj1"/>
              <a:gd fmla="val 50000" name="adj2"/>
            </a:avLst>
          </a:prstGeom>
          <a:solidFill>
            <a:srgbClr val="EEEEEE"/>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781300" y="7357788"/>
            <a:ext cx="39600" cy="87900"/>
          </a:xfrm>
          <a:prstGeom prst="upArrow">
            <a:avLst>
              <a:gd fmla="val 50000" name="adj1"/>
              <a:gd fmla="val 50000" name="adj2"/>
            </a:avLst>
          </a:prstGeom>
          <a:solidFill>
            <a:srgbClr val="EEEEEE"/>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15" title="Graphique"/>
          <p:cNvPicPr preferRelativeResize="0"/>
          <p:nvPr/>
        </p:nvPicPr>
        <p:blipFill rotWithShape="1">
          <a:blip r:embed="rId15">
            <a:alphaModFix/>
          </a:blip>
          <a:srcRect b="17733" l="6702" r="8566" t="8682"/>
          <a:stretch/>
        </p:blipFill>
        <p:spPr>
          <a:xfrm>
            <a:off x="3874850" y="8809053"/>
            <a:ext cx="3331800" cy="14490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cxnSp>
        <p:nvCxnSpPr>
          <p:cNvPr id="161" name="Google Shape;161;p16"/>
          <p:cNvCxnSpPr>
            <a:stCxn id="162" idx="3"/>
          </p:cNvCxnSpPr>
          <p:nvPr/>
        </p:nvCxnSpPr>
        <p:spPr>
          <a:xfrm flipH="1" rot="10800000">
            <a:off x="4208925" y="8985729"/>
            <a:ext cx="502500" cy="77700"/>
          </a:xfrm>
          <a:prstGeom prst="straightConnector1">
            <a:avLst/>
          </a:prstGeom>
          <a:noFill/>
          <a:ln cap="flat" cmpd="sng" w="9525">
            <a:solidFill>
              <a:srgbClr val="595959"/>
            </a:solidFill>
            <a:prstDash val="solid"/>
            <a:round/>
            <a:headEnd len="med" w="med" type="none"/>
            <a:tailEnd len="med" w="med" type="none"/>
          </a:ln>
        </p:spPr>
      </p:cxnSp>
      <p:sp>
        <p:nvSpPr>
          <p:cNvPr id="163" name="Google Shape;163;p16"/>
          <p:cNvSpPr/>
          <p:nvPr/>
        </p:nvSpPr>
        <p:spPr>
          <a:xfrm rot="-761387">
            <a:off x="-237269" y="9721422"/>
            <a:ext cx="8478088" cy="1865956"/>
          </a:xfrm>
          <a:prstGeom prst="round2DiagRect">
            <a:avLst>
              <a:gd fmla="val 16667" name="adj1"/>
              <a:gd fmla="val 0" name="adj2"/>
            </a:avLst>
          </a:prstGeom>
          <a:gradFill>
            <a:gsLst>
              <a:gs pos="0">
                <a:srgbClr val="FFFFFF"/>
              </a:gs>
              <a:gs pos="100000">
                <a:srgbClr val="B3B3B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16"/>
          <p:cNvCxnSpPr/>
          <p:nvPr/>
        </p:nvCxnSpPr>
        <p:spPr>
          <a:xfrm>
            <a:off x="3623975" y="887750"/>
            <a:ext cx="47400" cy="8567700"/>
          </a:xfrm>
          <a:prstGeom prst="straightConnector1">
            <a:avLst/>
          </a:prstGeom>
          <a:noFill/>
          <a:ln cap="flat" cmpd="sng" w="19050">
            <a:solidFill>
              <a:srgbClr val="B7B7B7"/>
            </a:solidFill>
            <a:prstDash val="solid"/>
            <a:round/>
            <a:headEnd len="med" w="med" type="none"/>
            <a:tailEnd len="med" w="med" type="none"/>
          </a:ln>
        </p:spPr>
      </p:cxnSp>
      <p:sp>
        <p:nvSpPr>
          <p:cNvPr id="165" name="Google Shape;165;p16"/>
          <p:cNvSpPr txBox="1"/>
          <p:nvPr/>
        </p:nvSpPr>
        <p:spPr>
          <a:xfrm>
            <a:off x="165725" y="4254750"/>
            <a:ext cx="28962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HÉBERGEMENT</a:t>
            </a:r>
            <a:r>
              <a:rPr b="1" lang="fr">
                <a:solidFill>
                  <a:srgbClr val="6A9259"/>
                </a:solidFill>
                <a:highlight>
                  <a:srgbClr val="EEEEEE"/>
                </a:highlight>
                <a:latin typeface="Verdana"/>
                <a:ea typeface="Verdana"/>
                <a:cs typeface="Verdana"/>
                <a:sym typeface="Verdana"/>
              </a:rPr>
              <a:t> SUR PLACE</a:t>
            </a:r>
            <a:endParaRPr b="1">
              <a:solidFill>
                <a:srgbClr val="6A9259"/>
              </a:solidFill>
              <a:highlight>
                <a:srgbClr val="EEEEEE"/>
              </a:highlight>
              <a:latin typeface="Verdana"/>
              <a:ea typeface="Verdana"/>
              <a:cs typeface="Verdana"/>
              <a:sym typeface="Verdana"/>
            </a:endParaRPr>
          </a:p>
        </p:txBody>
      </p:sp>
      <p:sp>
        <p:nvSpPr>
          <p:cNvPr id="166" name="Google Shape;166;p16"/>
          <p:cNvSpPr/>
          <p:nvPr/>
        </p:nvSpPr>
        <p:spPr>
          <a:xfrm>
            <a:off x="276325" y="194750"/>
            <a:ext cx="6930300" cy="2769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fr" sz="2100">
                <a:solidFill>
                  <a:srgbClr val="6A9259"/>
                </a:solidFill>
                <a:latin typeface="Verdana"/>
                <a:ea typeface="Verdana"/>
                <a:cs typeface="Verdana"/>
                <a:sym typeface="Verdana"/>
              </a:rPr>
              <a:t>LE PROFIL DES CLIENTÈLES</a:t>
            </a:r>
            <a:endParaRPr b="1" sz="2500">
              <a:solidFill>
                <a:srgbClr val="6A9259"/>
              </a:solidFill>
            </a:endParaRPr>
          </a:p>
        </p:txBody>
      </p:sp>
      <p:pic>
        <p:nvPicPr>
          <p:cNvPr id="167" name="Google Shape;167;p16"/>
          <p:cNvPicPr preferRelativeResize="0"/>
          <p:nvPr/>
        </p:nvPicPr>
        <p:blipFill rotWithShape="1">
          <a:blip r:embed="rId3">
            <a:alphaModFix/>
          </a:blip>
          <a:srcRect b="0" l="77390" r="0" t="83435"/>
          <a:stretch/>
        </p:blipFill>
        <p:spPr>
          <a:xfrm>
            <a:off x="6543352" y="-10950"/>
            <a:ext cx="664202" cy="688300"/>
          </a:xfrm>
          <a:prstGeom prst="rect">
            <a:avLst/>
          </a:prstGeom>
          <a:noFill/>
          <a:ln>
            <a:noFill/>
          </a:ln>
        </p:spPr>
      </p:pic>
      <p:sp>
        <p:nvSpPr>
          <p:cNvPr id="168" name="Google Shape;168;p16"/>
          <p:cNvSpPr/>
          <p:nvPr/>
        </p:nvSpPr>
        <p:spPr>
          <a:xfrm>
            <a:off x="3487200" y="3680825"/>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p:nvPr/>
        </p:nvSpPr>
        <p:spPr>
          <a:xfrm>
            <a:off x="3526325" y="7299850"/>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a:off x="666325" y="8010975"/>
            <a:ext cx="2146500" cy="10095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fr">
                <a:solidFill>
                  <a:srgbClr val="6A9259"/>
                </a:solidFill>
              </a:rPr>
              <a:t>158 </a:t>
            </a:r>
            <a:r>
              <a:rPr lang="fr">
                <a:solidFill>
                  <a:srgbClr val="6A9259"/>
                </a:solidFill>
              </a:rPr>
              <a:t>brochures</a:t>
            </a:r>
            <a:r>
              <a:rPr b="1" lang="fr">
                <a:solidFill>
                  <a:srgbClr val="6A9259"/>
                </a:solidFill>
              </a:rPr>
              <a:t> </a:t>
            </a:r>
            <a:r>
              <a:rPr lang="fr">
                <a:solidFill>
                  <a:srgbClr val="6A9259"/>
                </a:solidFill>
              </a:rPr>
              <a:t>envoyées (print ou pdf)</a:t>
            </a:r>
            <a:endParaRPr>
              <a:solidFill>
                <a:srgbClr val="6A9259"/>
              </a:solidFill>
            </a:endParaRPr>
          </a:p>
        </p:txBody>
      </p:sp>
      <p:sp>
        <p:nvSpPr>
          <p:cNvPr id="171" name="Google Shape;171;p16"/>
          <p:cNvSpPr txBox="1"/>
          <p:nvPr/>
        </p:nvSpPr>
        <p:spPr>
          <a:xfrm>
            <a:off x="289750" y="7123413"/>
            <a:ext cx="3135900" cy="615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BROCHURES COMMANDÉES POUR PRÉPARER LE SÉJOUR</a:t>
            </a:r>
            <a:endParaRPr b="1">
              <a:solidFill>
                <a:srgbClr val="6A9259"/>
              </a:solidFill>
              <a:highlight>
                <a:srgbClr val="EEEEEE"/>
              </a:highlight>
              <a:latin typeface="Verdana"/>
              <a:ea typeface="Verdana"/>
              <a:cs typeface="Verdana"/>
              <a:sym typeface="Verdana"/>
            </a:endParaRPr>
          </a:p>
        </p:txBody>
      </p:sp>
      <p:sp>
        <p:nvSpPr>
          <p:cNvPr id="172" name="Google Shape;172;p16"/>
          <p:cNvSpPr/>
          <p:nvPr/>
        </p:nvSpPr>
        <p:spPr>
          <a:xfrm>
            <a:off x="513525" y="4819925"/>
            <a:ext cx="2198100" cy="12006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6A9259"/>
                </a:solidFill>
              </a:rPr>
              <a:t>TOP 3</a:t>
            </a:r>
            <a:endParaRPr b="1">
              <a:solidFill>
                <a:srgbClr val="6A9259"/>
              </a:solidFill>
            </a:endParaRPr>
          </a:p>
          <a:p>
            <a:pPr indent="0" lvl="0" marL="0" rtl="0" algn="ctr">
              <a:spcBef>
                <a:spcPts val="0"/>
              </a:spcBef>
              <a:spcAft>
                <a:spcPts val="0"/>
              </a:spcAft>
              <a:buNone/>
            </a:pPr>
            <a:r>
              <a:t/>
            </a:r>
            <a:endParaRPr b="1" sz="6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Campings 36% </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Locations / Gîtes 20%</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Résidence secondaire, amis, familles 19%</a:t>
            </a:r>
            <a:endParaRPr b="1" sz="1000">
              <a:solidFill>
                <a:srgbClr val="6A9259"/>
              </a:solidFill>
            </a:endParaRPr>
          </a:p>
        </p:txBody>
      </p:sp>
      <p:sp>
        <p:nvSpPr>
          <p:cNvPr id="173" name="Google Shape;173;p16"/>
          <p:cNvSpPr txBox="1"/>
          <p:nvPr/>
        </p:nvSpPr>
        <p:spPr>
          <a:xfrm>
            <a:off x="614775" y="6110250"/>
            <a:ext cx="2368200" cy="86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sz="1000">
                <a:solidFill>
                  <a:schemeClr val="dk1"/>
                </a:solidFill>
                <a:latin typeface="Verdana"/>
                <a:ea typeface="Verdana"/>
                <a:cs typeface="Verdana"/>
                <a:sym typeface="Verdana"/>
              </a:rPr>
              <a:t>En 2023, le TOP 3 était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Locations / Gîtes (26%)</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Campings (24%)</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Aires Camping Car (21%)</a:t>
            </a:r>
            <a:endParaRPr sz="1000">
              <a:solidFill>
                <a:schemeClr val="dk1"/>
              </a:solidFill>
              <a:latin typeface="Verdana"/>
              <a:ea typeface="Verdana"/>
              <a:cs typeface="Verdana"/>
              <a:sym typeface="Verdana"/>
            </a:endParaRPr>
          </a:p>
        </p:txBody>
      </p:sp>
      <p:pic>
        <p:nvPicPr>
          <p:cNvPr id="174" name="Google Shape;174;p16">
            <a:hlinkClick r:id="rId4"/>
          </p:cNvPr>
          <p:cNvPicPr preferRelativeResize="0"/>
          <p:nvPr/>
        </p:nvPicPr>
        <p:blipFill>
          <a:blip r:embed="rId5">
            <a:alphaModFix/>
          </a:blip>
          <a:stretch>
            <a:fillRect/>
          </a:stretch>
        </p:blipFill>
        <p:spPr>
          <a:xfrm>
            <a:off x="3869700" y="7078702"/>
            <a:ext cx="500401" cy="500401"/>
          </a:xfrm>
          <a:prstGeom prst="rect">
            <a:avLst/>
          </a:prstGeom>
          <a:noFill/>
          <a:ln>
            <a:noFill/>
          </a:ln>
        </p:spPr>
      </p:pic>
      <p:sp>
        <p:nvSpPr>
          <p:cNvPr id="175" name="Google Shape;175;p16"/>
          <p:cNvSpPr txBox="1"/>
          <p:nvPr/>
        </p:nvSpPr>
        <p:spPr>
          <a:xfrm>
            <a:off x="1465975" y="749550"/>
            <a:ext cx="20976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DUREE DE SEJOUR</a:t>
            </a:r>
            <a:endParaRPr b="1">
              <a:solidFill>
                <a:srgbClr val="6A9259"/>
              </a:solidFill>
              <a:highlight>
                <a:srgbClr val="EEEEEE"/>
              </a:highlight>
              <a:latin typeface="Verdana"/>
              <a:ea typeface="Verdana"/>
              <a:cs typeface="Verdana"/>
              <a:sym typeface="Verdana"/>
            </a:endParaRPr>
          </a:p>
        </p:txBody>
      </p:sp>
      <p:pic>
        <p:nvPicPr>
          <p:cNvPr id="176" name="Google Shape;176;p16"/>
          <p:cNvPicPr preferRelativeResize="0"/>
          <p:nvPr/>
        </p:nvPicPr>
        <p:blipFill>
          <a:blip r:embed="rId6">
            <a:alphaModFix/>
          </a:blip>
          <a:stretch>
            <a:fillRect/>
          </a:stretch>
        </p:blipFill>
        <p:spPr>
          <a:xfrm>
            <a:off x="3972400" y="593150"/>
            <a:ext cx="569100" cy="582536"/>
          </a:xfrm>
          <a:prstGeom prst="rect">
            <a:avLst/>
          </a:prstGeom>
          <a:noFill/>
          <a:ln>
            <a:noFill/>
          </a:ln>
        </p:spPr>
      </p:pic>
      <p:sp>
        <p:nvSpPr>
          <p:cNvPr id="177" name="Google Shape;177;p16"/>
          <p:cNvSpPr/>
          <p:nvPr/>
        </p:nvSpPr>
        <p:spPr>
          <a:xfrm>
            <a:off x="3487200" y="780450"/>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386175" y="1462850"/>
            <a:ext cx="2198100" cy="10095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6A9259"/>
                </a:solidFill>
              </a:rPr>
              <a:t>TOP 3</a:t>
            </a:r>
            <a:endParaRPr b="1">
              <a:solidFill>
                <a:srgbClr val="6A9259"/>
              </a:solidFill>
            </a:endParaRPr>
          </a:p>
          <a:p>
            <a:pPr indent="0" lvl="0" marL="0" rtl="0" algn="ctr">
              <a:spcBef>
                <a:spcPts val="0"/>
              </a:spcBef>
              <a:spcAft>
                <a:spcPts val="0"/>
              </a:spcAft>
              <a:buNone/>
            </a:pPr>
            <a:r>
              <a:t/>
            </a:r>
            <a:endParaRPr b="1" sz="6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Une semaine 38%</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Passage 24%</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Toute l’année 18%</a:t>
            </a:r>
            <a:endParaRPr b="1">
              <a:solidFill>
                <a:srgbClr val="6A9259"/>
              </a:solidFill>
            </a:endParaRPr>
          </a:p>
        </p:txBody>
      </p:sp>
      <p:sp>
        <p:nvSpPr>
          <p:cNvPr id="179" name="Google Shape;179;p16"/>
          <p:cNvSpPr txBox="1"/>
          <p:nvPr/>
        </p:nvSpPr>
        <p:spPr>
          <a:xfrm>
            <a:off x="538575" y="2605050"/>
            <a:ext cx="2829000" cy="86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En 2023, le TOP 3 était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Une semaine </a:t>
            </a:r>
            <a:r>
              <a:rPr lang="fr" sz="1000">
                <a:solidFill>
                  <a:schemeClr val="dk1"/>
                </a:solidFill>
                <a:latin typeface="Verdana"/>
                <a:ea typeface="Verdana"/>
                <a:cs typeface="Verdana"/>
                <a:sym typeface="Verdana"/>
              </a:rPr>
              <a:t>(37%)</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Passage (19%)</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Toute l’année (19%)</a:t>
            </a:r>
            <a:endParaRPr sz="1000">
              <a:solidFill>
                <a:schemeClr val="dk1"/>
              </a:solidFill>
              <a:latin typeface="Verdana"/>
              <a:ea typeface="Verdana"/>
              <a:cs typeface="Verdana"/>
              <a:sym typeface="Verdana"/>
            </a:endParaRPr>
          </a:p>
        </p:txBody>
      </p:sp>
      <p:sp>
        <p:nvSpPr>
          <p:cNvPr id="180" name="Google Shape;180;p16"/>
          <p:cNvSpPr/>
          <p:nvPr/>
        </p:nvSpPr>
        <p:spPr>
          <a:xfrm rot="10800000">
            <a:off x="811825" y="3246988"/>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6"/>
          <p:cNvSpPr/>
          <p:nvPr/>
        </p:nvSpPr>
        <p:spPr>
          <a:xfrm>
            <a:off x="887075" y="6584900"/>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16"/>
          <p:cNvPicPr preferRelativeResize="0"/>
          <p:nvPr/>
        </p:nvPicPr>
        <p:blipFill>
          <a:blip r:embed="rId7">
            <a:alphaModFix/>
          </a:blip>
          <a:stretch>
            <a:fillRect/>
          </a:stretch>
        </p:blipFill>
        <p:spPr>
          <a:xfrm>
            <a:off x="2761450" y="3381150"/>
            <a:ext cx="664200" cy="664200"/>
          </a:xfrm>
          <a:prstGeom prst="rect">
            <a:avLst/>
          </a:prstGeom>
          <a:noFill/>
          <a:ln>
            <a:noFill/>
          </a:ln>
        </p:spPr>
      </p:pic>
      <p:sp>
        <p:nvSpPr>
          <p:cNvPr id="183" name="Google Shape;183;p16"/>
          <p:cNvSpPr/>
          <p:nvPr/>
        </p:nvSpPr>
        <p:spPr>
          <a:xfrm rot="10800000">
            <a:off x="887075" y="6418275"/>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p:nvPr/>
        </p:nvSpPr>
        <p:spPr>
          <a:xfrm rot="10800000">
            <a:off x="887075" y="6751525"/>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p:nvPr/>
        </p:nvSpPr>
        <p:spPr>
          <a:xfrm>
            <a:off x="811825" y="2903700"/>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6"/>
          <p:cNvSpPr txBox="1"/>
          <p:nvPr/>
        </p:nvSpPr>
        <p:spPr>
          <a:xfrm>
            <a:off x="655075" y="9106125"/>
            <a:ext cx="2457300" cy="338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000">
                <a:latin typeface="Verdana"/>
                <a:ea typeface="Verdana"/>
                <a:cs typeface="Verdana"/>
                <a:sym typeface="Verdana"/>
              </a:rPr>
              <a:t>303 </a:t>
            </a:r>
            <a:r>
              <a:rPr lang="fr" sz="1000">
                <a:solidFill>
                  <a:srgbClr val="000000"/>
                </a:solidFill>
                <a:latin typeface="Verdana"/>
                <a:ea typeface="Verdana"/>
                <a:cs typeface="Verdana"/>
                <a:sym typeface="Verdana"/>
              </a:rPr>
              <a:t>brochures envoyées en 202</a:t>
            </a:r>
            <a:r>
              <a:rPr lang="fr" sz="1000">
                <a:latin typeface="Verdana"/>
                <a:ea typeface="Verdana"/>
                <a:cs typeface="Verdana"/>
                <a:sym typeface="Verdana"/>
              </a:rPr>
              <a:t>3</a:t>
            </a:r>
            <a:endParaRPr sz="1000">
              <a:solidFill>
                <a:srgbClr val="000000"/>
              </a:solidFill>
              <a:latin typeface="Verdana"/>
              <a:ea typeface="Verdana"/>
              <a:cs typeface="Verdana"/>
              <a:sym typeface="Verdana"/>
            </a:endParaRPr>
          </a:p>
        </p:txBody>
      </p:sp>
      <p:sp>
        <p:nvSpPr>
          <p:cNvPr id="187" name="Google Shape;187;p16"/>
          <p:cNvSpPr/>
          <p:nvPr/>
        </p:nvSpPr>
        <p:spPr>
          <a:xfrm>
            <a:off x="811825" y="3078263"/>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 name="Google Shape;188;p16" title="Graphique"/>
          <p:cNvPicPr preferRelativeResize="0"/>
          <p:nvPr/>
        </p:nvPicPr>
        <p:blipFill>
          <a:blip r:embed="rId8">
            <a:alphaModFix/>
          </a:blip>
          <a:stretch>
            <a:fillRect/>
          </a:stretch>
        </p:blipFill>
        <p:spPr>
          <a:xfrm>
            <a:off x="3743274" y="1221650"/>
            <a:ext cx="3707226" cy="2289203"/>
          </a:xfrm>
          <a:prstGeom prst="rect">
            <a:avLst/>
          </a:prstGeom>
          <a:noFill/>
          <a:ln>
            <a:noFill/>
          </a:ln>
        </p:spPr>
      </p:pic>
      <p:pic>
        <p:nvPicPr>
          <p:cNvPr id="189" name="Google Shape;189;p16" title="Graphique"/>
          <p:cNvPicPr preferRelativeResize="0"/>
          <p:nvPr/>
        </p:nvPicPr>
        <p:blipFill rotWithShape="1">
          <a:blip r:embed="rId9">
            <a:alphaModFix/>
          </a:blip>
          <a:srcRect b="0" l="10736" r="4661" t="9730"/>
          <a:stretch/>
        </p:blipFill>
        <p:spPr>
          <a:xfrm>
            <a:off x="3752500" y="4428113"/>
            <a:ext cx="3707226" cy="2442668"/>
          </a:xfrm>
          <a:prstGeom prst="rect">
            <a:avLst/>
          </a:prstGeom>
          <a:noFill/>
          <a:ln>
            <a:noFill/>
          </a:ln>
        </p:spPr>
      </p:pic>
      <p:sp>
        <p:nvSpPr>
          <p:cNvPr id="190" name="Google Shape;190;p16"/>
          <p:cNvSpPr/>
          <p:nvPr/>
        </p:nvSpPr>
        <p:spPr>
          <a:xfrm rot="10800000">
            <a:off x="658475" y="9237675"/>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1" name="Google Shape;191;p16"/>
          <p:cNvCxnSpPr>
            <a:stCxn id="192" idx="3"/>
          </p:cNvCxnSpPr>
          <p:nvPr/>
        </p:nvCxnSpPr>
        <p:spPr>
          <a:xfrm>
            <a:off x="4208921" y="8078965"/>
            <a:ext cx="490200" cy="462900"/>
          </a:xfrm>
          <a:prstGeom prst="straightConnector1">
            <a:avLst/>
          </a:prstGeom>
          <a:noFill/>
          <a:ln cap="flat" cmpd="sng" w="9525">
            <a:solidFill>
              <a:srgbClr val="595959"/>
            </a:solidFill>
            <a:prstDash val="solid"/>
            <a:round/>
            <a:headEnd len="med" w="med" type="none"/>
            <a:tailEnd len="med" w="med" type="none"/>
          </a:ln>
        </p:spPr>
      </p:cxnSp>
      <p:cxnSp>
        <p:nvCxnSpPr>
          <p:cNvPr id="193" name="Google Shape;193;p16"/>
          <p:cNvCxnSpPr>
            <a:stCxn id="194" idx="1"/>
          </p:cNvCxnSpPr>
          <p:nvPr/>
        </p:nvCxnSpPr>
        <p:spPr>
          <a:xfrm rot="10800000">
            <a:off x="5735748" y="9870391"/>
            <a:ext cx="831300" cy="159300"/>
          </a:xfrm>
          <a:prstGeom prst="straightConnector1">
            <a:avLst/>
          </a:prstGeom>
          <a:noFill/>
          <a:ln cap="flat" cmpd="sng" w="9525">
            <a:solidFill>
              <a:srgbClr val="595959"/>
            </a:solidFill>
            <a:prstDash val="solid"/>
            <a:round/>
            <a:headEnd len="med" w="med" type="none"/>
            <a:tailEnd len="med" w="med" type="none"/>
          </a:ln>
        </p:spPr>
      </p:cxnSp>
      <p:cxnSp>
        <p:nvCxnSpPr>
          <p:cNvPr id="195" name="Google Shape;195;p16"/>
          <p:cNvCxnSpPr>
            <a:stCxn id="196" idx="3"/>
          </p:cNvCxnSpPr>
          <p:nvPr/>
        </p:nvCxnSpPr>
        <p:spPr>
          <a:xfrm flipH="1" rot="10800000">
            <a:off x="4409923" y="9431182"/>
            <a:ext cx="320100" cy="598500"/>
          </a:xfrm>
          <a:prstGeom prst="straightConnector1">
            <a:avLst/>
          </a:prstGeom>
          <a:noFill/>
          <a:ln cap="flat" cmpd="sng" w="9525">
            <a:solidFill>
              <a:srgbClr val="595959"/>
            </a:solidFill>
            <a:prstDash val="solid"/>
            <a:round/>
            <a:headEnd len="med" w="med" type="none"/>
            <a:tailEnd len="med" w="med" type="none"/>
          </a:ln>
        </p:spPr>
      </p:cxnSp>
      <p:cxnSp>
        <p:nvCxnSpPr>
          <p:cNvPr id="197" name="Google Shape;197;p16"/>
          <p:cNvCxnSpPr/>
          <p:nvPr/>
        </p:nvCxnSpPr>
        <p:spPr>
          <a:xfrm flipH="1" rot="10800000">
            <a:off x="6077260" y="7701375"/>
            <a:ext cx="511500" cy="229200"/>
          </a:xfrm>
          <a:prstGeom prst="straightConnector1">
            <a:avLst/>
          </a:prstGeom>
          <a:noFill/>
          <a:ln cap="flat" cmpd="sng" w="9525">
            <a:solidFill>
              <a:srgbClr val="595959"/>
            </a:solidFill>
            <a:prstDash val="solid"/>
            <a:round/>
            <a:headEnd len="med" w="med" type="none"/>
            <a:tailEnd len="med" w="med" type="none"/>
          </a:ln>
        </p:spPr>
      </p:cxnSp>
      <p:pic>
        <p:nvPicPr>
          <p:cNvPr id="198" name="Google Shape;198;p16"/>
          <p:cNvPicPr preferRelativeResize="0"/>
          <p:nvPr/>
        </p:nvPicPr>
        <p:blipFill>
          <a:blip r:embed="rId10">
            <a:alphaModFix/>
          </a:blip>
          <a:stretch>
            <a:fillRect/>
          </a:stretch>
        </p:blipFill>
        <p:spPr>
          <a:xfrm>
            <a:off x="6795525" y="8222323"/>
            <a:ext cx="664200" cy="956677"/>
          </a:xfrm>
          <a:prstGeom prst="rect">
            <a:avLst/>
          </a:prstGeom>
          <a:noFill/>
          <a:ln>
            <a:noFill/>
          </a:ln>
        </p:spPr>
      </p:pic>
      <p:pic>
        <p:nvPicPr>
          <p:cNvPr id="196" name="Google Shape;196;p16"/>
          <p:cNvPicPr preferRelativeResize="0"/>
          <p:nvPr/>
        </p:nvPicPr>
        <p:blipFill>
          <a:blip r:embed="rId11">
            <a:alphaModFix/>
          </a:blip>
          <a:stretch>
            <a:fillRect/>
          </a:stretch>
        </p:blipFill>
        <p:spPr>
          <a:xfrm>
            <a:off x="3898423" y="9670614"/>
            <a:ext cx="511500" cy="718137"/>
          </a:xfrm>
          <a:prstGeom prst="rect">
            <a:avLst/>
          </a:prstGeom>
          <a:noFill/>
          <a:ln>
            <a:noFill/>
          </a:ln>
        </p:spPr>
      </p:pic>
      <p:pic>
        <p:nvPicPr>
          <p:cNvPr id="194" name="Google Shape;194;p16"/>
          <p:cNvPicPr preferRelativeResize="0"/>
          <p:nvPr/>
        </p:nvPicPr>
        <p:blipFill>
          <a:blip r:embed="rId12">
            <a:alphaModFix/>
          </a:blip>
          <a:stretch>
            <a:fillRect/>
          </a:stretch>
        </p:blipFill>
        <p:spPr>
          <a:xfrm>
            <a:off x="6567048" y="9664510"/>
            <a:ext cx="501000" cy="730361"/>
          </a:xfrm>
          <a:prstGeom prst="rect">
            <a:avLst/>
          </a:prstGeom>
          <a:noFill/>
          <a:ln>
            <a:noFill/>
          </a:ln>
        </p:spPr>
      </p:pic>
      <p:pic>
        <p:nvPicPr>
          <p:cNvPr id="199" name="Google Shape;199;p16"/>
          <p:cNvPicPr preferRelativeResize="0"/>
          <p:nvPr/>
        </p:nvPicPr>
        <p:blipFill rotWithShape="1">
          <a:blip r:embed="rId13">
            <a:alphaModFix/>
          </a:blip>
          <a:srcRect b="0" l="0" r="0" t="0"/>
          <a:stretch/>
        </p:blipFill>
        <p:spPr>
          <a:xfrm rot="10800000">
            <a:off x="4814150" y="7075801"/>
            <a:ext cx="445475" cy="506175"/>
          </a:xfrm>
          <a:prstGeom prst="rect">
            <a:avLst/>
          </a:prstGeom>
          <a:noFill/>
          <a:ln>
            <a:noFill/>
          </a:ln>
        </p:spPr>
      </p:pic>
      <p:pic>
        <p:nvPicPr>
          <p:cNvPr id="200" name="Google Shape;200;p16"/>
          <p:cNvPicPr preferRelativeResize="0"/>
          <p:nvPr/>
        </p:nvPicPr>
        <p:blipFill>
          <a:blip r:embed="rId14">
            <a:alphaModFix/>
          </a:blip>
          <a:stretch>
            <a:fillRect/>
          </a:stretch>
        </p:blipFill>
        <p:spPr>
          <a:xfrm>
            <a:off x="6525398" y="7335575"/>
            <a:ext cx="971491" cy="688300"/>
          </a:xfrm>
          <a:prstGeom prst="rect">
            <a:avLst/>
          </a:prstGeom>
          <a:noFill/>
          <a:ln>
            <a:noFill/>
          </a:ln>
        </p:spPr>
      </p:pic>
      <p:pic>
        <p:nvPicPr>
          <p:cNvPr id="192" name="Google Shape;192;p16"/>
          <p:cNvPicPr preferRelativeResize="0"/>
          <p:nvPr/>
        </p:nvPicPr>
        <p:blipFill>
          <a:blip r:embed="rId15">
            <a:alphaModFix/>
          </a:blip>
          <a:stretch>
            <a:fillRect/>
          </a:stretch>
        </p:blipFill>
        <p:spPr>
          <a:xfrm>
            <a:off x="3898421" y="7754750"/>
            <a:ext cx="310500" cy="648430"/>
          </a:xfrm>
          <a:prstGeom prst="rect">
            <a:avLst/>
          </a:prstGeom>
          <a:noFill/>
          <a:ln>
            <a:noFill/>
          </a:ln>
        </p:spPr>
      </p:pic>
      <p:cxnSp>
        <p:nvCxnSpPr>
          <p:cNvPr id="201" name="Google Shape;201;p16"/>
          <p:cNvCxnSpPr/>
          <p:nvPr/>
        </p:nvCxnSpPr>
        <p:spPr>
          <a:xfrm flipH="1" rot="10800000">
            <a:off x="6567050" y="8624500"/>
            <a:ext cx="268800" cy="28800"/>
          </a:xfrm>
          <a:prstGeom prst="straightConnector1">
            <a:avLst/>
          </a:prstGeom>
          <a:noFill/>
          <a:ln cap="flat" cmpd="sng" w="9525">
            <a:solidFill>
              <a:srgbClr val="595959"/>
            </a:solidFill>
            <a:prstDash val="solid"/>
            <a:round/>
            <a:headEnd len="med" w="med" type="none"/>
            <a:tailEnd len="med" w="med" type="none"/>
          </a:ln>
        </p:spPr>
      </p:cxnSp>
      <p:cxnSp>
        <p:nvCxnSpPr>
          <p:cNvPr id="202" name="Google Shape;202;p16"/>
          <p:cNvCxnSpPr/>
          <p:nvPr/>
        </p:nvCxnSpPr>
        <p:spPr>
          <a:xfrm rot="10800000">
            <a:off x="5008437" y="7563313"/>
            <a:ext cx="293100" cy="346500"/>
          </a:xfrm>
          <a:prstGeom prst="straightConnector1">
            <a:avLst/>
          </a:prstGeom>
          <a:noFill/>
          <a:ln cap="flat" cmpd="sng" w="9525">
            <a:solidFill>
              <a:srgbClr val="595959"/>
            </a:solidFill>
            <a:prstDash val="solid"/>
            <a:round/>
            <a:headEnd len="med" w="med" type="none"/>
            <a:tailEnd len="med" w="med" type="none"/>
          </a:ln>
        </p:spPr>
      </p:cxnSp>
      <p:pic>
        <p:nvPicPr>
          <p:cNvPr id="203" name="Google Shape;203;p16" title="Graphique"/>
          <p:cNvPicPr preferRelativeResize="0"/>
          <p:nvPr/>
        </p:nvPicPr>
        <p:blipFill rotWithShape="1">
          <a:blip r:embed="rId16">
            <a:alphaModFix/>
          </a:blip>
          <a:srcRect b="4710" l="39358" r="3961" t="4520"/>
          <a:stretch/>
        </p:blipFill>
        <p:spPr>
          <a:xfrm>
            <a:off x="4435975" y="7734425"/>
            <a:ext cx="2238900" cy="2217000"/>
          </a:xfrm>
          <a:prstGeom prst="ellipse">
            <a:avLst/>
          </a:prstGeom>
          <a:noFill/>
          <a:ln>
            <a:noFill/>
          </a:ln>
        </p:spPr>
      </p:pic>
      <p:pic>
        <p:nvPicPr>
          <p:cNvPr id="162" name="Google Shape;162;p16"/>
          <p:cNvPicPr preferRelativeResize="0"/>
          <p:nvPr/>
        </p:nvPicPr>
        <p:blipFill>
          <a:blip r:embed="rId17">
            <a:alphaModFix/>
          </a:blip>
          <a:stretch>
            <a:fillRect/>
          </a:stretch>
        </p:blipFill>
        <p:spPr>
          <a:xfrm>
            <a:off x="3898425" y="8755500"/>
            <a:ext cx="310500" cy="6158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7"/>
          <p:cNvSpPr/>
          <p:nvPr/>
        </p:nvSpPr>
        <p:spPr>
          <a:xfrm rot="567499">
            <a:off x="-465938" y="9721370"/>
            <a:ext cx="8478056" cy="1865912"/>
          </a:xfrm>
          <a:prstGeom prst="round2DiagRect">
            <a:avLst>
              <a:gd fmla="val 16667" name="adj1"/>
              <a:gd fmla="val 0" name="adj2"/>
            </a:avLst>
          </a:prstGeom>
          <a:gradFill>
            <a:gsLst>
              <a:gs pos="0">
                <a:srgbClr val="FFFFFF"/>
              </a:gs>
              <a:gs pos="100000">
                <a:srgbClr val="B3B3B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9" name="Google Shape;209;p17"/>
          <p:cNvCxnSpPr/>
          <p:nvPr/>
        </p:nvCxnSpPr>
        <p:spPr>
          <a:xfrm>
            <a:off x="3623975" y="1040150"/>
            <a:ext cx="60300" cy="9495000"/>
          </a:xfrm>
          <a:prstGeom prst="straightConnector1">
            <a:avLst/>
          </a:prstGeom>
          <a:noFill/>
          <a:ln cap="flat" cmpd="sng" w="19050">
            <a:solidFill>
              <a:srgbClr val="B7B7B7"/>
            </a:solidFill>
            <a:prstDash val="solid"/>
            <a:round/>
            <a:headEnd len="med" w="med" type="none"/>
            <a:tailEnd len="med" w="med" type="none"/>
          </a:ln>
        </p:spPr>
      </p:cxnSp>
      <p:pic>
        <p:nvPicPr>
          <p:cNvPr id="210" name="Google Shape;210;p17"/>
          <p:cNvPicPr preferRelativeResize="0"/>
          <p:nvPr/>
        </p:nvPicPr>
        <p:blipFill>
          <a:blip r:embed="rId3">
            <a:alphaModFix/>
          </a:blip>
          <a:stretch>
            <a:fillRect/>
          </a:stretch>
        </p:blipFill>
        <p:spPr>
          <a:xfrm>
            <a:off x="3975725" y="672200"/>
            <a:ext cx="446800" cy="446800"/>
          </a:xfrm>
          <a:prstGeom prst="rect">
            <a:avLst/>
          </a:prstGeom>
          <a:noFill/>
          <a:ln>
            <a:noFill/>
          </a:ln>
        </p:spPr>
      </p:pic>
      <p:sp>
        <p:nvSpPr>
          <p:cNvPr id="211" name="Google Shape;211;p17"/>
          <p:cNvSpPr/>
          <p:nvPr/>
        </p:nvSpPr>
        <p:spPr>
          <a:xfrm>
            <a:off x="276325" y="194750"/>
            <a:ext cx="6930300" cy="2769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fr" sz="2100">
                <a:solidFill>
                  <a:srgbClr val="6A9259"/>
                </a:solidFill>
                <a:latin typeface="Verdana"/>
                <a:ea typeface="Verdana"/>
                <a:cs typeface="Verdana"/>
                <a:sym typeface="Verdana"/>
              </a:rPr>
              <a:t>LE PROFIL DES </a:t>
            </a:r>
            <a:r>
              <a:rPr b="1" lang="fr" sz="2100">
                <a:solidFill>
                  <a:srgbClr val="6A9259"/>
                </a:solidFill>
                <a:latin typeface="Verdana"/>
                <a:ea typeface="Verdana"/>
                <a:cs typeface="Verdana"/>
                <a:sym typeface="Verdana"/>
              </a:rPr>
              <a:t>CLIENTÈLES</a:t>
            </a:r>
            <a:r>
              <a:rPr b="1" lang="fr" sz="2100">
                <a:solidFill>
                  <a:srgbClr val="6A9259"/>
                </a:solidFill>
                <a:latin typeface="Verdana"/>
                <a:ea typeface="Verdana"/>
                <a:cs typeface="Verdana"/>
                <a:sym typeface="Verdana"/>
              </a:rPr>
              <a:t> </a:t>
            </a:r>
            <a:endParaRPr b="1" sz="2500">
              <a:solidFill>
                <a:srgbClr val="6A9259"/>
              </a:solidFill>
            </a:endParaRPr>
          </a:p>
        </p:txBody>
      </p:sp>
      <p:pic>
        <p:nvPicPr>
          <p:cNvPr id="212" name="Google Shape;212;p17"/>
          <p:cNvPicPr preferRelativeResize="0"/>
          <p:nvPr/>
        </p:nvPicPr>
        <p:blipFill rotWithShape="1">
          <a:blip r:embed="rId4">
            <a:alphaModFix/>
          </a:blip>
          <a:srcRect b="0" l="77390" r="0" t="83435"/>
          <a:stretch/>
        </p:blipFill>
        <p:spPr>
          <a:xfrm>
            <a:off x="6544702" y="-10950"/>
            <a:ext cx="664202" cy="688300"/>
          </a:xfrm>
          <a:prstGeom prst="rect">
            <a:avLst/>
          </a:prstGeom>
          <a:noFill/>
          <a:ln>
            <a:noFill/>
          </a:ln>
        </p:spPr>
      </p:pic>
      <p:sp>
        <p:nvSpPr>
          <p:cNvPr id="213" name="Google Shape;213;p17"/>
          <p:cNvSpPr/>
          <p:nvPr/>
        </p:nvSpPr>
        <p:spPr>
          <a:xfrm>
            <a:off x="3487200" y="780450"/>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3487200" y="4061825"/>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7"/>
          <p:cNvSpPr/>
          <p:nvPr/>
        </p:nvSpPr>
        <p:spPr>
          <a:xfrm>
            <a:off x="3526325" y="7376050"/>
            <a:ext cx="292800" cy="276900"/>
          </a:xfrm>
          <a:prstGeom prst="ellipse">
            <a:avLst/>
          </a:prstGeom>
          <a:solidFill>
            <a:srgbClr val="6A92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7"/>
          <p:cNvSpPr txBox="1"/>
          <p:nvPr/>
        </p:nvSpPr>
        <p:spPr>
          <a:xfrm>
            <a:off x="592575" y="718800"/>
            <a:ext cx="28947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ACTIVITÉS RECHERCHÉES</a:t>
            </a:r>
            <a:endParaRPr b="1">
              <a:solidFill>
                <a:srgbClr val="6A9259"/>
              </a:solidFill>
              <a:highlight>
                <a:srgbClr val="EEEEEE"/>
              </a:highlight>
              <a:latin typeface="Verdana"/>
              <a:ea typeface="Verdana"/>
              <a:cs typeface="Verdana"/>
              <a:sym typeface="Verdana"/>
            </a:endParaRPr>
          </a:p>
        </p:txBody>
      </p:sp>
      <p:sp>
        <p:nvSpPr>
          <p:cNvPr id="217" name="Google Shape;217;p17"/>
          <p:cNvSpPr txBox="1"/>
          <p:nvPr/>
        </p:nvSpPr>
        <p:spPr>
          <a:xfrm>
            <a:off x="3975725" y="4026150"/>
            <a:ext cx="30618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HÉBERGEMENTS DEMAND</a:t>
            </a:r>
            <a:r>
              <a:rPr b="1" lang="fr">
                <a:solidFill>
                  <a:srgbClr val="6A9259"/>
                </a:solidFill>
                <a:highlight>
                  <a:schemeClr val="lt2"/>
                </a:highlight>
                <a:latin typeface="Verdana"/>
                <a:ea typeface="Verdana"/>
                <a:cs typeface="Verdana"/>
                <a:sym typeface="Verdana"/>
              </a:rPr>
              <a:t>É</a:t>
            </a:r>
            <a:r>
              <a:rPr b="1" lang="fr">
                <a:solidFill>
                  <a:srgbClr val="6A9259"/>
                </a:solidFill>
                <a:highlight>
                  <a:srgbClr val="EEEEEE"/>
                </a:highlight>
                <a:latin typeface="Verdana"/>
                <a:ea typeface="Verdana"/>
                <a:cs typeface="Verdana"/>
                <a:sym typeface="Verdana"/>
              </a:rPr>
              <a:t>S</a:t>
            </a:r>
            <a:endParaRPr b="1">
              <a:solidFill>
                <a:srgbClr val="6A9259"/>
              </a:solidFill>
              <a:highlight>
                <a:srgbClr val="EEEEEE"/>
              </a:highlight>
              <a:latin typeface="Verdana"/>
              <a:ea typeface="Verdana"/>
              <a:cs typeface="Verdana"/>
              <a:sym typeface="Verdana"/>
            </a:endParaRPr>
          </a:p>
        </p:txBody>
      </p:sp>
      <p:sp>
        <p:nvSpPr>
          <p:cNvPr id="218" name="Google Shape;218;p17"/>
          <p:cNvSpPr txBox="1"/>
          <p:nvPr/>
        </p:nvSpPr>
        <p:spPr>
          <a:xfrm>
            <a:off x="190225" y="7071975"/>
            <a:ext cx="33546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rPr b="1" lang="fr">
                <a:solidFill>
                  <a:srgbClr val="6A9259"/>
                </a:solidFill>
                <a:highlight>
                  <a:srgbClr val="EEEEEE"/>
                </a:highlight>
                <a:latin typeface="Verdana"/>
                <a:ea typeface="Verdana"/>
                <a:cs typeface="Verdana"/>
                <a:sym typeface="Verdana"/>
              </a:rPr>
              <a:t>AUTRES TERRITOIRES A VISITER</a:t>
            </a:r>
            <a:endParaRPr b="1">
              <a:solidFill>
                <a:srgbClr val="6A9259"/>
              </a:solidFill>
              <a:highlight>
                <a:srgbClr val="EEEEEE"/>
              </a:highlight>
              <a:latin typeface="Verdana"/>
              <a:ea typeface="Verdana"/>
              <a:cs typeface="Verdana"/>
              <a:sym typeface="Verdana"/>
            </a:endParaRPr>
          </a:p>
        </p:txBody>
      </p:sp>
      <p:sp>
        <p:nvSpPr>
          <p:cNvPr id="219" name="Google Shape;219;p17"/>
          <p:cNvSpPr/>
          <p:nvPr/>
        </p:nvSpPr>
        <p:spPr>
          <a:xfrm>
            <a:off x="554575" y="1462850"/>
            <a:ext cx="2281800" cy="10095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6A9259"/>
                </a:solidFill>
              </a:rPr>
              <a:t>TOP 3</a:t>
            </a:r>
            <a:endParaRPr b="1">
              <a:solidFill>
                <a:srgbClr val="6A9259"/>
              </a:solidFill>
            </a:endParaRPr>
          </a:p>
          <a:p>
            <a:pPr indent="0" lvl="0" marL="0" rtl="0" algn="ctr">
              <a:spcBef>
                <a:spcPts val="0"/>
              </a:spcBef>
              <a:spcAft>
                <a:spcPts val="0"/>
              </a:spcAft>
              <a:buNone/>
            </a:pPr>
            <a:r>
              <a:t/>
            </a:r>
            <a:endParaRPr b="1" sz="6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Visites découvertes 17%</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Informations locales 16%</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Festivités</a:t>
            </a:r>
            <a:r>
              <a:rPr b="1" lang="fr" sz="1000">
                <a:solidFill>
                  <a:srgbClr val="6A9259"/>
                </a:solidFill>
              </a:rPr>
              <a:t> 13%</a:t>
            </a:r>
            <a:endParaRPr b="1">
              <a:solidFill>
                <a:srgbClr val="6A9259"/>
              </a:solidFill>
            </a:endParaRPr>
          </a:p>
        </p:txBody>
      </p:sp>
      <p:sp>
        <p:nvSpPr>
          <p:cNvPr id="220" name="Google Shape;220;p17"/>
          <p:cNvSpPr/>
          <p:nvPr/>
        </p:nvSpPr>
        <p:spPr>
          <a:xfrm>
            <a:off x="538575" y="4739450"/>
            <a:ext cx="2350800" cy="10095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6A9259"/>
                </a:solidFill>
              </a:rPr>
              <a:t>TOP 3</a:t>
            </a:r>
            <a:endParaRPr b="1">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Campings 30%</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Locations / Gîtes 25%</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Hôtels 16%</a:t>
            </a:r>
            <a:endParaRPr b="1" sz="1000">
              <a:solidFill>
                <a:srgbClr val="6A9259"/>
              </a:solidFill>
            </a:endParaRPr>
          </a:p>
        </p:txBody>
      </p:sp>
      <p:pic>
        <p:nvPicPr>
          <p:cNvPr id="221" name="Google Shape;221;p17"/>
          <p:cNvPicPr preferRelativeResize="0"/>
          <p:nvPr/>
        </p:nvPicPr>
        <p:blipFill>
          <a:blip r:embed="rId5">
            <a:alphaModFix/>
          </a:blip>
          <a:stretch>
            <a:fillRect/>
          </a:stretch>
        </p:blipFill>
        <p:spPr>
          <a:xfrm>
            <a:off x="3938550" y="7206150"/>
            <a:ext cx="521148" cy="446800"/>
          </a:xfrm>
          <a:prstGeom prst="rect">
            <a:avLst/>
          </a:prstGeom>
          <a:noFill/>
          <a:ln>
            <a:noFill/>
          </a:ln>
        </p:spPr>
      </p:pic>
      <p:pic>
        <p:nvPicPr>
          <p:cNvPr id="222" name="Google Shape;222;p17"/>
          <p:cNvPicPr preferRelativeResize="0"/>
          <p:nvPr/>
        </p:nvPicPr>
        <p:blipFill rotWithShape="1">
          <a:blip r:embed="rId6">
            <a:alphaModFix/>
          </a:blip>
          <a:srcRect b="11715" l="0" r="0" t="0"/>
          <a:stretch/>
        </p:blipFill>
        <p:spPr>
          <a:xfrm>
            <a:off x="2683856" y="3788311"/>
            <a:ext cx="723969" cy="688300"/>
          </a:xfrm>
          <a:prstGeom prst="rect">
            <a:avLst/>
          </a:prstGeom>
          <a:noFill/>
          <a:ln>
            <a:noFill/>
          </a:ln>
        </p:spPr>
      </p:pic>
      <p:sp>
        <p:nvSpPr>
          <p:cNvPr id="223" name="Google Shape;223;p17"/>
          <p:cNvSpPr txBox="1"/>
          <p:nvPr/>
        </p:nvSpPr>
        <p:spPr>
          <a:xfrm>
            <a:off x="462375" y="2605050"/>
            <a:ext cx="3024900" cy="86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En 2023, le TOP 3 était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Informations locales (19%)</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Visites découvertes</a:t>
            </a:r>
            <a:r>
              <a:rPr lang="fr" sz="1000">
                <a:solidFill>
                  <a:schemeClr val="dk1"/>
                </a:solidFill>
                <a:latin typeface="Verdana"/>
                <a:ea typeface="Verdana"/>
                <a:cs typeface="Verdana"/>
                <a:sym typeface="Verdana"/>
              </a:rPr>
              <a:t> (17%)</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Patrimoine (12%)</a:t>
            </a:r>
            <a:endParaRPr sz="1000">
              <a:solidFill>
                <a:schemeClr val="dk1"/>
              </a:solidFill>
              <a:latin typeface="Verdana"/>
              <a:ea typeface="Verdana"/>
              <a:cs typeface="Verdana"/>
              <a:sym typeface="Verdana"/>
            </a:endParaRPr>
          </a:p>
        </p:txBody>
      </p:sp>
      <p:sp>
        <p:nvSpPr>
          <p:cNvPr id="224" name="Google Shape;224;p17"/>
          <p:cNvSpPr/>
          <p:nvPr/>
        </p:nvSpPr>
        <p:spPr>
          <a:xfrm rot="10800000">
            <a:off x="727575" y="3249750"/>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7"/>
          <p:cNvSpPr txBox="1"/>
          <p:nvPr/>
        </p:nvSpPr>
        <p:spPr>
          <a:xfrm>
            <a:off x="561975" y="5805450"/>
            <a:ext cx="2955600" cy="86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En 2023, le TOP 3 était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Aire Camping Car (28%)</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Campings </a:t>
            </a:r>
            <a:r>
              <a:rPr lang="fr" sz="1000">
                <a:solidFill>
                  <a:schemeClr val="dk1"/>
                </a:solidFill>
                <a:latin typeface="Verdana"/>
                <a:ea typeface="Verdana"/>
                <a:cs typeface="Verdana"/>
                <a:sym typeface="Verdana"/>
              </a:rPr>
              <a:t>(23%)</a:t>
            </a:r>
            <a:r>
              <a:rPr lang="fr"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Locations Gîtes (17%)</a:t>
            </a:r>
            <a:endParaRPr sz="1000">
              <a:solidFill>
                <a:schemeClr val="dk1"/>
              </a:solidFill>
              <a:latin typeface="Verdana"/>
              <a:ea typeface="Verdana"/>
              <a:cs typeface="Verdana"/>
              <a:sym typeface="Verdana"/>
            </a:endParaRPr>
          </a:p>
        </p:txBody>
      </p:sp>
      <p:sp>
        <p:nvSpPr>
          <p:cNvPr id="226" name="Google Shape;226;p17"/>
          <p:cNvSpPr/>
          <p:nvPr/>
        </p:nvSpPr>
        <p:spPr>
          <a:xfrm>
            <a:off x="825800" y="6290550"/>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txBox="1"/>
          <p:nvPr/>
        </p:nvSpPr>
        <p:spPr>
          <a:xfrm>
            <a:off x="688725" y="9005850"/>
            <a:ext cx="2829000" cy="86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000">
                <a:solidFill>
                  <a:schemeClr val="dk1"/>
                </a:solidFill>
                <a:latin typeface="Verdana"/>
                <a:ea typeface="Verdana"/>
                <a:cs typeface="Verdana"/>
                <a:sym typeface="Verdana"/>
              </a:rPr>
              <a:t>En 2023, le TOP 3 était :</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Cantal (75%)</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Limitrophes (23%)</a:t>
            </a:r>
            <a:endParaRPr sz="1000">
              <a:solidFill>
                <a:schemeClr val="dk1"/>
              </a:solidFill>
              <a:latin typeface="Verdana"/>
              <a:ea typeface="Verdana"/>
              <a:cs typeface="Verdana"/>
              <a:sym typeface="Verdana"/>
            </a:endParaRPr>
          </a:p>
          <a:p>
            <a:pPr indent="-292100" lvl="0" marL="457200" rtl="0" algn="just">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Région (2%)</a:t>
            </a:r>
            <a:endParaRPr sz="1000">
              <a:solidFill>
                <a:schemeClr val="dk1"/>
              </a:solidFill>
              <a:latin typeface="Verdana"/>
              <a:ea typeface="Verdana"/>
              <a:cs typeface="Verdana"/>
              <a:sym typeface="Verdana"/>
            </a:endParaRPr>
          </a:p>
          <a:p>
            <a:pPr indent="0" lvl="0" marL="457200" rtl="0" algn="just">
              <a:lnSpc>
                <a:spcPct val="115000"/>
              </a:lnSpc>
              <a:spcBef>
                <a:spcPts val="0"/>
              </a:spcBef>
              <a:spcAft>
                <a:spcPts val="0"/>
              </a:spcAft>
              <a:buNone/>
            </a:pPr>
            <a:r>
              <a:t/>
            </a:r>
            <a:endParaRPr sz="1000">
              <a:solidFill>
                <a:schemeClr val="dk1"/>
              </a:solidFill>
              <a:latin typeface="Verdana"/>
              <a:ea typeface="Verdana"/>
              <a:cs typeface="Verdana"/>
              <a:sym typeface="Verdana"/>
            </a:endParaRPr>
          </a:p>
        </p:txBody>
      </p:sp>
      <p:sp>
        <p:nvSpPr>
          <p:cNvPr id="228" name="Google Shape;228;p17"/>
          <p:cNvSpPr/>
          <p:nvPr/>
        </p:nvSpPr>
        <p:spPr>
          <a:xfrm rot="10800000">
            <a:off x="962200" y="9488313"/>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7"/>
          <p:cNvSpPr/>
          <p:nvPr/>
        </p:nvSpPr>
        <p:spPr>
          <a:xfrm>
            <a:off x="962200" y="9311100"/>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p:nvPr/>
        </p:nvSpPr>
        <p:spPr>
          <a:xfrm>
            <a:off x="614475" y="7863650"/>
            <a:ext cx="2350800" cy="1009500"/>
          </a:xfrm>
          <a:prstGeom prst="roundRect">
            <a:avLst>
              <a:gd fmla="val 16667" name="adj"/>
            </a:avLst>
          </a:prstGeom>
          <a:noFill/>
          <a:ln cap="flat" cmpd="sng" w="38100">
            <a:solidFill>
              <a:srgbClr val="6A92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6A9259"/>
                </a:solidFill>
              </a:rPr>
              <a:t>territoires demandés :</a:t>
            </a:r>
            <a:endParaRPr b="1">
              <a:solidFill>
                <a:srgbClr val="6A9259"/>
              </a:solidFill>
            </a:endParaRPr>
          </a:p>
          <a:p>
            <a:pPr indent="0" lvl="0" marL="457200" rtl="0" algn="l">
              <a:spcBef>
                <a:spcPts val="0"/>
              </a:spcBef>
              <a:spcAft>
                <a:spcPts val="0"/>
              </a:spcAft>
              <a:buNone/>
            </a:pPr>
            <a:r>
              <a:t/>
            </a:r>
            <a:endParaRPr b="1" sz="6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Cantal 87%</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Limitrophes 12%</a:t>
            </a:r>
            <a:endParaRPr b="1" sz="1000">
              <a:solidFill>
                <a:srgbClr val="6A9259"/>
              </a:solidFill>
            </a:endParaRPr>
          </a:p>
          <a:p>
            <a:pPr indent="-292100" lvl="0" marL="457200" rtl="0" algn="l">
              <a:spcBef>
                <a:spcPts val="0"/>
              </a:spcBef>
              <a:spcAft>
                <a:spcPts val="0"/>
              </a:spcAft>
              <a:buClr>
                <a:srgbClr val="6A9259"/>
              </a:buClr>
              <a:buSzPts val="1000"/>
              <a:buChar char="-"/>
            </a:pPr>
            <a:r>
              <a:rPr b="1" lang="fr" sz="1000">
                <a:solidFill>
                  <a:srgbClr val="6A9259"/>
                </a:solidFill>
              </a:rPr>
              <a:t>Région 1%</a:t>
            </a:r>
            <a:endParaRPr b="1">
              <a:solidFill>
                <a:srgbClr val="6A9259"/>
              </a:solidFill>
            </a:endParaRPr>
          </a:p>
        </p:txBody>
      </p:sp>
      <p:sp>
        <p:nvSpPr>
          <p:cNvPr id="231" name="Google Shape;231;p17"/>
          <p:cNvSpPr/>
          <p:nvPr/>
        </p:nvSpPr>
        <p:spPr>
          <a:xfrm rot="10800000">
            <a:off x="825800" y="6107625"/>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7"/>
          <p:cNvSpPr/>
          <p:nvPr/>
        </p:nvSpPr>
        <p:spPr>
          <a:xfrm rot="5400000">
            <a:off x="727575" y="3078288"/>
            <a:ext cx="39600" cy="87900"/>
          </a:xfrm>
          <a:prstGeom prst="upArrow">
            <a:avLst>
              <a:gd fmla="val 50000" name="adj1"/>
              <a:gd fmla="val 50000" name="adj2"/>
            </a:avLst>
          </a:prstGeom>
          <a:solidFill>
            <a:schemeClr val="lt2"/>
          </a:solid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7"/>
          <p:cNvSpPr/>
          <p:nvPr/>
        </p:nvSpPr>
        <p:spPr>
          <a:xfrm rot="10800000">
            <a:off x="962200" y="9665513"/>
            <a:ext cx="39600" cy="87900"/>
          </a:xfrm>
          <a:prstGeom prst="upArrow">
            <a:avLst>
              <a:gd fmla="val 50000" name="adj1"/>
              <a:gd fmla="val 50000" name="adj2"/>
            </a:avLst>
          </a:prstGeom>
          <a:solidFill>
            <a:schemeClr val="lt2"/>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7"/>
          <p:cNvSpPr/>
          <p:nvPr/>
        </p:nvSpPr>
        <p:spPr>
          <a:xfrm>
            <a:off x="727900" y="2885275"/>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p:nvPr/>
        </p:nvSpPr>
        <p:spPr>
          <a:xfrm>
            <a:off x="825800" y="6473475"/>
            <a:ext cx="39600" cy="879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17" title="Graphique"/>
          <p:cNvPicPr preferRelativeResize="0"/>
          <p:nvPr/>
        </p:nvPicPr>
        <p:blipFill rotWithShape="1">
          <a:blip r:embed="rId7">
            <a:alphaModFix/>
          </a:blip>
          <a:srcRect b="8517" l="2155" r="10948" t="0"/>
          <a:stretch/>
        </p:blipFill>
        <p:spPr>
          <a:xfrm>
            <a:off x="3714338" y="1349425"/>
            <a:ext cx="3668499" cy="2384649"/>
          </a:xfrm>
          <a:prstGeom prst="rect">
            <a:avLst/>
          </a:prstGeom>
          <a:noFill/>
          <a:ln>
            <a:noFill/>
          </a:ln>
        </p:spPr>
      </p:pic>
      <p:pic>
        <p:nvPicPr>
          <p:cNvPr id="237" name="Google Shape;237;p17" title="Graphique"/>
          <p:cNvPicPr preferRelativeResize="0"/>
          <p:nvPr/>
        </p:nvPicPr>
        <p:blipFill rotWithShape="1">
          <a:blip r:embed="rId8">
            <a:alphaModFix/>
          </a:blip>
          <a:srcRect b="10991" l="0" r="15447" t="6055"/>
          <a:stretch/>
        </p:blipFill>
        <p:spPr>
          <a:xfrm>
            <a:off x="3790675" y="4599337"/>
            <a:ext cx="3668475" cy="2222350"/>
          </a:xfrm>
          <a:prstGeom prst="rect">
            <a:avLst/>
          </a:prstGeom>
          <a:noFill/>
          <a:ln>
            <a:noFill/>
          </a:ln>
        </p:spPr>
      </p:pic>
      <p:pic>
        <p:nvPicPr>
          <p:cNvPr id="238" name="Google Shape;238;p17" title="Graphique"/>
          <p:cNvPicPr preferRelativeResize="0"/>
          <p:nvPr/>
        </p:nvPicPr>
        <p:blipFill rotWithShape="1">
          <a:blip r:embed="rId9">
            <a:alphaModFix/>
          </a:blip>
          <a:srcRect b="0" l="0" r="37745" t="0"/>
          <a:stretch/>
        </p:blipFill>
        <p:spPr>
          <a:xfrm>
            <a:off x="4459700" y="7697888"/>
            <a:ext cx="2500200" cy="2480100"/>
          </a:xfrm>
          <a:prstGeom prst="ellipse">
            <a:avLst/>
          </a:prstGeom>
          <a:noFill/>
          <a:ln>
            <a:noFill/>
          </a:ln>
        </p:spPr>
      </p:pic>
      <p:pic>
        <p:nvPicPr>
          <p:cNvPr id="239" name="Google Shape;239;p17" title="Graphique"/>
          <p:cNvPicPr preferRelativeResize="0"/>
          <p:nvPr/>
        </p:nvPicPr>
        <p:blipFill rotWithShape="1">
          <a:blip r:embed="rId10">
            <a:alphaModFix/>
          </a:blip>
          <a:srcRect b="73969" l="63533" r="-3" t="0"/>
          <a:stretch/>
        </p:blipFill>
        <p:spPr>
          <a:xfrm>
            <a:off x="5120375" y="8685125"/>
            <a:ext cx="1086900" cy="478800"/>
          </a:xfrm>
          <a:prstGeom prst="roundRect">
            <a:avLst>
              <a:gd fmla="val 24130" name="adj"/>
            </a:avLst>
          </a:prstGeom>
          <a:noFill/>
          <a:ln>
            <a:noFill/>
          </a:ln>
        </p:spPr>
      </p:pic>
      <p:sp>
        <p:nvSpPr>
          <p:cNvPr id="240" name="Google Shape;240;p17"/>
          <p:cNvSpPr txBox="1"/>
          <p:nvPr/>
        </p:nvSpPr>
        <p:spPr>
          <a:xfrm>
            <a:off x="5522700" y="7658300"/>
            <a:ext cx="473100" cy="1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900">
                <a:latin typeface="Verdana"/>
                <a:ea typeface="Verdana"/>
                <a:cs typeface="Verdana"/>
                <a:sym typeface="Verdana"/>
              </a:rPr>
              <a:t>1</a:t>
            </a:r>
            <a:r>
              <a:rPr b="1" lang="fr" sz="900">
                <a:latin typeface="Verdana"/>
                <a:ea typeface="Verdana"/>
                <a:cs typeface="Verdana"/>
                <a:sym typeface="Verdana"/>
              </a:rPr>
              <a:t>%</a:t>
            </a:r>
            <a:endParaRPr b="1" sz="900">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18"/>
          <p:cNvPicPr preferRelativeResize="0"/>
          <p:nvPr/>
        </p:nvPicPr>
        <p:blipFill>
          <a:blip r:embed="rId3">
            <a:alphaModFix/>
          </a:blip>
          <a:stretch>
            <a:fillRect/>
          </a:stretch>
        </p:blipFill>
        <p:spPr>
          <a:xfrm>
            <a:off x="1496925" y="6862375"/>
            <a:ext cx="539850" cy="539850"/>
          </a:xfrm>
          <a:prstGeom prst="rect">
            <a:avLst/>
          </a:prstGeom>
          <a:noFill/>
          <a:ln>
            <a:noFill/>
          </a:ln>
        </p:spPr>
      </p:pic>
      <p:sp>
        <p:nvSpPr>
          <p:cNvPr id="246" name="Google Shape;246;p18"/>
          <p:cNvSpPr/>
          <p:nvPr/>
        </p:nvSpPr>
        <p:spPr>
          <a:xfrm>
            <a:off x="276325" y="194750"/>
            <a:ext cx="6930300" cy="2769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fr" sz="2100">
                <a:solidFill>
                  <a:schemeClr val="accent5"/>
                </a:solidFill>
                <a:latin typeface="Verdana"/>
                <a:ea typeface="Verdana"/>
                <a:cs typeface="Verdana"/>
                <a:sym typeface="Verdana"/>
              </a:rPr>
              <a:t>ACCUEIL NUMÉRIQUE </a:t>
            </a:r>
            <a:endParaRPr b="1" sz="2500">
              <a:solidFill>
                <a:schemeClr val="accent5"/>
              </a:solidFill>
            </a:endParaRPr>
          </a:p>
        </p:txBody>
      </p:sp>
      <p:pic>
        <p:nvPicPr>
          <p:cNvPr id="247" name="Google Shape;247;p18"/>
          <p:cNvPicPr preferRelativeResize="0"/>
          <p:nvPr/>
        </p:nvPicPr>
        <p:blipFill rotWithShape="1">
          <a:blip r:embed="rId4">
            <a:alphaModFix/>
          </a:blip>
          <a:srcRect b="0" l="77390" r="0" t="83435"/>
          <a:stretch/>
        </p:blipFill>
        <p:spPr>
          <a:xfrm>
            <a:off x="6544702" y="-10950"/>
            <a:ext cx="664202" cy="688300"/>
          </a:xfrm>
          <a:prstGeom prst="rect">
            <a:avLst/>
          </a:prstGeom>
          <a:noFill/>
          <a:ln>
            <a:noFill/>
          </a:ln>
        </p:spPr>
      </p:pic>
      <p:cxnSp>
        <p:nvCxnSpPr>
          <p:cNvPr id="248" name="Google Shape;248;p18"/>
          <p:cNvCxnSpPr/>
          <p:nvPr/>
        </p:nvCxnSpPr>
        <p:spPr>
          <a:xfrm>
            <a:off x="3623975" y="506750"/>
            <a:ext cx="41400" cy="8081100"/>
          </a:xfrm>
          <a:prstGeom prst="straightConnector1">
            <a:avLst/>
          </a:prstGeom>
          <a:noFill/>
          <a:ln cap="flat" cmpd="sng" w="19050">
            <a:solidFill>
              <a:srgbClr val="B7B7B7"/>
            </a:solidFill>
            <a:prstDash val="solid"/>
            <a:round/>
            <a:headEnd len="med" w="med" type="none"/>
            <a:tailEnd len="med" w="med" type="none"/>
          </a:ln>
        </p:spPr>
      </p:cxnSp>
      <p:sp>
        <p:nvSpPr>
          <p:cNvPr id="249" name="Google Shape;249;p18"/>
          <p:cNvSpPr/>
          <p:nvPr/>
        </p:nvSpPr>
        <p:spPr>
          <a:xfrm>
            <a:off x="3487200" y="3909425"/>
            <a:ext cx="292800" cy="27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
          <p:cNvSpPr/>
          <p:nvPr/>
        </p:nvSpPr>
        <p:spPr>
          <a:xfrm>
            <a:off x="3526325" y="6461650"/>
            <a:ext cx="292800" cy="27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251" name="Google Shape;251;p18"/>
          <p:cNvSpPr txBox="1"/>
          <p:nvPr/>
        </p:nvSpPr>
        <p:spPr>
          <a:xfrm>
            <a:off x="440175" y="718800"/>
            <a:ext cx="33831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chemeClr val="accent5"/>
                </a:solidFill>
                <a:highlight>
                  <a:srgbClr val="EEEEEE"/>
                </a:highlight>
                <a:latin typeface="Verdana"/>
                <a:ea typeface="Verdana"/>
                <a:cs typeface="Verdana"/>
                <a:sym typeface="Verdana"/>
              </a:rPr>
              <a:t>FRÉQUENTATION DES SITES</a:t>
            </a:r>
            <a:endParaRPr b="1">
              <a:solidFill>
                <a:schemeClr val="accent5"/>
              </a:solidFill>
              <a:highlight>
                <a:srgbClr val="EEEEEE"/>
              </a:highlight>
              <a:latin typeface="Verdana"/>
              <a:ea typeface="Verdana"/>
              <a:cs typeface="Verdana"/>
              <a:sym typeface="Verdana"/>
            </a:endParaRPr>
          </a:p>
        </p:txBody>
      </p:sp>
      <p:sp>
        <p:nvSpPr>
          <p:cNvPr id="252" name="Google Shape;252;p18"/>
          <p:cNvSpPr txBox="1"/>
          <p:nvPr/>
        </p:nvSpPr>
        <p:spPr>
          <a:xfrm>
            <a:off x="3975725" y="3873750"/>
            <a:ext cx="32535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lang="fr">
                <a:solidFill>
                  <a:schemeClr val="accent5"/>
                </a:solidFill>
                <a:highlight>
                  <a:srgbClr val="EEEEEE"/>
                </a:highlight>
                <a:latin typeface="Verdana"/>
                <a:ea typeface="Verdana"/>
                <a:cs typeface="Verdana"/>
                <a:sym typeface="Verdana"/>
              </a:rPr>
              <a:t>PROVENANCE DES VISITEURS</a:t>
            </a:r>
            <a:endParaRPr b="1">
              <a:solidFill>
                <a:schemeClr val="accent5"/>
              </a:solidFill>
              <a:highlight>
                <a:srgbClr val="EEEEEE"/>
              </a:highlight>
              <a:latin typeface="Verdana"/>
              <a:ea typeface="Verdana"/>
              <a:cs typeface="Verdana"/>
              <a:sym typeface="Verdana"/>
            </a:endParaRPr>
          </a:p>
        </p:txBody>
      </p:sp>
      <p:sp>
        <p:nvSpPr>
          <p:cNvPr id="253" name="Google Shape;253;p18"/>
          <p:cNvSpPr txBox="1"/>
          <p:nvPr/>
        </p:nvSpPr>
        <p:spPr>
          <a:xfrm>
            <a:off x="232550" y="6386175"/>
            <a:ext cx="32109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rPr b="1" lang="fr">
                <a:solidFill>
                  <a:schemeClr val="accent5"/>
                </a:solidFill>
                <a:highlight>
                  <a:srgbClr val="EEEEEE"/>
                </a:highlight>
                <a:latin typeface="Verdana"/>
                <a:ea typeface="Verdana"/>
                <a:cs typeface="Verdana"/>
                <a:sym typeface="Verdana"/>
              </a:rPr>
              <a:t>RECHERCHES DES VISITEURS</a:t>
            </a:r>
            <a:endParaRPr b="1">
              <a:solidFill>
                <a:schemeClr val="accent5"/>
              </a:solidFill>
              <a:highlight>
                <a:srgbClr val="EEEEEE"/>
              </a:highlight>
              <a:latin typeface="Verdana"/>
              <a:ea typeface="Verdana"/>
              <a:cs typeface="Verdana"/>
              <a:sym typeface="Verdana"/>
            </a:endParaRPr>
          </a:p>
        </p:txBody>
      </p:sp>
      <p:sp>
        <p:nvSpPr>
          <p:cNvPr id="254" name="Google Shape;254;p18"/>
          <p:cNvSpPr/>
          <p:nvPr/>
        </p:nvSpPr>
        <p:spPr>
          <a:xfrm>
            <a:off x="3487200" y="780450"/>
            <a:ext cx="292800" cy="27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txBox="1"/>
          <p:nvPr/>
        </p:nvSpPr>
        <p:spPr>
          <a:xfrm>
            <a:off x="276325" y="1125600"/>
            <a:ext cx="3210900" cy="9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rgbClr val="000000"/>
                </a:solidFill>
                <a:highlight>
                  <a:srgbClr val="FFFFFF"/>
                </a:highlight>
                <a:latin typeface="Verdana"/>
                <a:ea typeface="Verdana"/>
                <a:cs typeface="Verdana"/>
                <a:sym typeface="Verdana"/>
              </a:rPr>
              <a:t>L'OT dispose de plusieurs outils numériques</a:t>
            </a:r>
            <a:r>
              <a:rPr i="1" lang="fr" sz="800">
                <a:highlight>
                  <a:srgbClr val="FFFFFF"/>
                </a:highlight>
                <a:latin typeface="Verdana"/>
                <a:ea typeface="Verdana"/>
                <a:cs typeface="Verdana"/>
                <a:sym typeface="Verdana"/>
              </a:rPr>
              <a:t> </a:t>
            </a:r>
            <a:r>
              <a:rPr i="1" lang="fr" sz="800">
                <a:solidFill>
                  <a:srgbClr val="000000"/>
                </a:solidFill>
                <a:highlight>
                  <a:srgbClr val="FFFFFF"/>
                </a:highlight>
                <a:latin typeface="Verdana"/>
                <a:ea typeface="Verdana"/>
                <a:cs typeface="Verdana"/>
                <a:sym typeface="Verdana"/>
              </a:rPr>
              <a:t>destinés aux visiteurs et aux professionnels.</a:t>
            </a:r>
            <a:endParaRPr i="1" sz="800">
              <a:solidFill>
                <a:srgbClr val="000000"/>
              </a:solidFill>
              <a:highlight>
                <a:srgbClr val="FFFFFF"/>
              </a:highlight>
              <a:latin typeface="Verdana"/>
              <a:ea typeface="Verdana"/>
              <a:cs typeface="Verdana"/>
              <a:sym typeface="Verdana"/>
            </a:endParaRPr>
          </a:p>
          <a:p>
            <a:pPr indent="-279400" lvl="0" marL="457200" rtl="0" algn="l">
              <a:spcBef>
                <a:spcPts val="0"/>
              </a:spcBef>
              <a:spcAft>
                <a:spcPts val="0"/>
              </a:spcAft>
              <a:buClr>
                <a:srgbClr val="000000"/>
              </a:buClr>
              <a:buSzPts val="800"/>
              <a:buFont typeface="Verdana"/>
              <a:buChar char="●"/>
            </a:pPr>
            <a:r>
              <a:rPr i="1" lang="fr" sz="800">
                <a:solidFill>
                  <a:srgbClr val="000000"/>
                </a:solidFill>
                <a:highlight>
                  <a:srgbClr val="FFFFFF"/>
                </a:highlight>
                <a:latin typeface="Verdana"/>
                <a:ea typeface="Verdana"/>
                <a:cs typeface="Verdana"/>
                <a:sym typeface="Verdana"/>
              </a:rPr>
              <a:t>un site web d'information touristique du territoire,</a:t>
            </a:r>
            <a:endParaRPr i="1" sz="800">
              <a:solidFill>
                <a:srgbClr val="000000"/>
              </a:solidFill>
              <a:highlight>
                <a:srgbClr val="FFFFFF"/>
              </a:highlight>
              <a:latin typeface="Verdana"/>
              <a:ea typeface="Verdana"/>
              <a:cs typeface="Verdana"/>
              <a:sym typeface="Verdana"/>
            </a:endParaRPr>
          </a:p>
          <a:p>
            <a:pPr indent="-279400" lvl="0" marL="457200" rtl="0" algn="l">
              <a:spcBef>
                <a:spcPts val="0"/>
              </a:spcBef>
              <a:spcAft>
                <a:spcPts val="0"/>
              </a:spcAft>
              <a:buClr>
                <a:srgbClr val="000000"/>
              </a:buClr>
              <a:buSzPts val="800"/>
              <a:buFont typeface="Verdana"/>
              <a:buChar char="●"/>
            </a:pPr>
            <a:r>
              <a:rPr i="1" lang="fr" sz="800">
                <a:solidFill>
                  <a:srgbClr val="000000"/>
                </a:solidFill>
                <a:highlight>
                  <a:srgbClr val="FFFFFF"/>
                </a:highlight>
                <a:latin typeface="Verdana"/>
                <a:ea typeface="Verdana"/>
                <a:cs typeface="Verdana"/>
                <a:sym typeface="Verdana"/>
              </a:rPr>
              <a:t>un site d'information dédié aux professionnels et collectivités</a:t>
            </a:r>
            <a:r>
              <a:rPr i="1" lang="fr" sz="800">
                <a:highlight>
                  <a:srgbClr val="FFFFFF"/>
                </a:highlight>
                <a:latin typeface="Verdana"/>
                <a:ea typeface="Verdana"/>
                <a:cs typeface="Verdana"/>
                <a:sym typeface="Verdana"/>
              </a:rPr>
              <a:t>.</a:t>
            </a:r>
            <a:endParaRPr i="1" sz="600">
              <a:latin typeface="Verdana"/>
              <a:ea typeface="Verdana"/>
              <a:cs typeface="Verdana"/>
              <a:sym typeface="Verdana"/>
            </a:endParaRPr>
          </a:p>
        </p:txBody>
      </p:sp>
      <p:sp>
        <p:nvSpPr>
          <p:cNvPr id="256" name="Google Shape;256;p18"/>
          <p:cNvSpPr/>
          <p:nvPr/>
        </p:nvSpPr>
        <p:spPr>
          <a:xfrm>
            <a:off x="533900" y="2279213"/>
            <a:ext cx="2608200" cy="543600"/>
          </a:xfrm>
          <a:prstGeom prst="roundRect">
            <a:avLst>
              <a:gd fmla="val 16667"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accent5"/>
                </a:solidFill>
              </a:rPr>
              <a:t>65 556</a:t>
            </a:r>
            <a:r>
              <a:rPr b="1" lang="fr">
                <a:solidFill>
                  <a:schemeClr val="accent5"/>
                </a:solidFill>
              </a:rPr>
              <a:t> visiteurs</a:t>
            </a:r>
            <a:endParaRPr b="1">
              <a:solidFill>
                <a:schemeClr val="accent5"/>
              </a:solidFill>
            </a:endParaRPr>
          </a:p>
          <a:p>
            <a:pPr indent="0" lvl="0" marL="0" rtl="0" algn="ctr">
              <a:spcBef>
                <a:spcPts val="0"/>
              </a:spcBef>
              <a:spcAft>
                <a:spcPts val="0"/>
              </a:spcAft>
              <a:buNone/>
            </a:pPr>
            <a:r>
              <a:t/>
            </a:r>
            <a:endParaRPr b="1" sz="600">
              <a:solidFill>
                <a:schemeClr val="accent5"/>
              </a:solidFill>
            </a:endParaRPr>
          </a:p>
          <a:p>
            <a:pPr indent="0" lvl="0" marL="0" rtl="0" algn="ctr">
              <a:spcBef>
                <a:spcPts val="0"/>
              </a:spcBef>
              <a:spcAft>
                <a:spcPts val="0"/>
              </a:spcAft>
              <a:buNone/>
            </a:pPr>
            <a:r>
              <a:rPr b="1" lang="fr" sz="1000">
                <a:solidFill>
                  <a:schemeClr val="accent5"/>
                </a:solidFill>
              </a:rPr>
              <a:t>(sur les 2 sites)</a:t>
            </a:r>
            <a:endParaRPr b="1" sz="1000">
              <a:solidFill>
                <a:schemeClr val="accent5"/>
              </a:solidFill>
            </a:endParaRPr>
          </a:p>
        </p:txBody>
      </p:sp>
      <p:sp>
        <p:nvSpPr>
          <p:cNvPr id="257" name="Google Shape;257;p18"/>
          <p:cNvSpPr/>
          <p:nvPr/>
        </p:nvSpPr>
        <p:spPr>
          <a:xfrm>
            <a:off x="689500" y="4565250"/>
            <a:ext cx="1875300" cy="1009500"/>
          </a:xfrm>
          <a:prstGeom prst="roundRect">
            <a:avLst>
              <a:gd fmla="val 16667"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accent5"/>
                </a:solidFill>
              </a:rPr>
              <a:t>TOP 3 - Villes</a:t>
            </a:r>
            <a:endParaRPr b="1">
              <a:solidFill>
                <a:schemeClr val="accent5"/>
              </a:solidFill>
            </a:endParaRPr>
          </a:p>
          <a:p>
            <a:pPr indent="0" lvl="0" marL="0" rtl="0" algn="ctr">
              <a:spcBef>
                <a:spcPts val="0"/>
              </a:spcBef>
              <a:spcAft>
                <a:spcPts val="0"/>
              </a:spcAft>
              <a:buNone/>
            </a:pPr>
            <a:r>
              <a:t/>
            </a:r>
            <a:endParaRPr b="1" sz="600">
              <a:solidFill>
                <a:schemeClr val="accent5"/>
              </a:solidFill>
            </a:endParaRPr>
          </a:p>
          <a:p>
            <a:pPr indent="-292100" lvl="0" marL="457200" rtl="0" algn="l">
              <a:spcBef>
                <a:spcPts val="0"/>
              </a:spcBef>
              <a:spcAft>
                <a:spcPts val="0"/>
              </a:spcAft>
              <a:buClr>
                <a:schemeClr val="accent5"/>
              </a:buClr>
              <a:buSzPts val="1000"/>
              <a:buChar char="-"/>
            </a:pPr>
            <a:r>
              <a:rPr b="1" lang="fr" sz="1000">
                <a:solidFill>
                  <a:schemeClr val="accent5"/>
                </a:solidFill>
              </a:rPr>
              <a:t>Paris</a:t>
            </a:r>
            <a:endParaRPr b="1" sz="1000">
              <a:solidFill>
                <a:schemeClr val="accent5"/>
              </a:solidFill>
            </a:endParaRPr>
          </a:p>
          <a:p>
            <a:pPr indent="-292100" lvl="0" marL="457200" rtl="0" algn="l">
              <a:spcBef>
                <a:spcPts val="0"/>
              </a:spcBef>
              <a:spcAft>
                <a:spcPts val="0"/>
              </a:spcAft>
              <a:buClr>
                <a:schemeClr val="accent5"/>
              </a:buClr>
              <a:buSzPts val="1000"/>
              <a:buChar char="-"/>
            </a:pPr>
            <a:r>
              <a:rPr b="1" lang="fr" sz="1000">
                <a:solidFill>
                  <a:schemeClr val="accent5"/>
                </a:solidFill>
              </a:rPr>
              <a:t>Aurillac</a:t>
            </a:r>
            <a:endParaRPr b="1" sz="1000">
              <a:solidFill>
                <a:schemeClr val="accent5"/>
              </a:solidFill>
            </a:endParaRPr>
          </a:p>
          <a:p>
            <a:pPr indent="-292100" lvl="0" marL="457200" rtl="0" algn="l">
              <a:spcBef>
                <a:spcPts val="0"/>
              </a:spcBef>
              <a:spcAft>
                <a:spcPts val="0"/>
              </a:spcAft>
              <a:buClr>
                <a:schemeClr val="accent5"/>
              </a:buClr>
              <a:buSzPts val="1000"/>
              <a:buChar char="-"/>
            </a:pPr>
            <a:r>
              <a:rPr b="1" lang="fr" sz="1000">
                <a:solidFill>
                  <a:schemeClr val="accent5"/>
                </a:solidFill>
              </a:rPr>
              <a:t>Lyon</a:t>
            </a:r>
            <a:endParaRPr b="1">
              <a:solidFill>
                <a:schemeClr val="accent5"/>
              </a:solidFill>
            </a:endParaRPr>
          </a:p>
        </p:txBody>
      </p:sp>
      <p:sp>
        <p:nvSpPr>
          <p:cNvPr id="258" name="Google Shape;258;p18"/>
          <p:cNvSpPr/>
          <p:nvPr/>
        </p:nvSpPr>
        <p:spPr>
          <a:xfrm>
            <a:off x="4743450" y="4565250"/>
            <a:ext cx="2038500" cy="1009500"/>
          </a:xfrm>
          <a:prstGeom prst="roundRect">
            <a:avLst>
              <a:gd fmla="val 16667"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accent5"/>
                </a:solidFill>
              </a:rPr>
              <a:t>TOP 3 - Régions</a:t>
            </a:r>
            <a:endParaRPr b="1">
              <a:solidFill>
                <a:schemeClr val="accent5"/>
              </a:solidFill>
            </a:endParaRPr>
          </a:p>
          <a:p>
            <a:pPr indent="0" lvl="0" marL="0" rtl="0" algn="ctr">
              <a:spcBef>
                <a:spcPts val="0"/>
              </a:spcBef>
              <a:spcAft>
                <a:spcPts val="0"/>
              </a:spcAft>
              <a:buNone/>
            </a:pPr>
            <a:r>
              <a:t/>
            </a:r>
            <a:endParaRPr b="1" sz="600">
              <a:solidFill>
                <a:schemeClr val="accent5"/>
              </a:solidFill>
            </a:endParaRPr>
          </a:p>
          <a:p>
            <a:pPr indent="-292100" lvl="0" marL="457200" rtl="0" algn="l">
              <a:spcBef>
                <a:spcPts val="0"/>
              </a:spcBef>
              <a:spcAft>
                <a:spcPts val="0"/>
              </a:spcAft>
              <a:buClr>
                <a:schemeClr val="accent5"/>
              </a:buClr>
              <a:buSzPts val="1000"/>
              <a:buChar char="-"/>
            </a:pPr>
            <a:r>
              <a:rPr b="1" lang="fr" sz="1000">
                <a:solidFill>
                  <a:schemeClr val="accent5"/>
                </a:solidFill>
              </a:rPr>
              <a:t>Auvergne Rhône Alpes </a:t>
            </a:r>
            <a:endParaRPr b="1" sz="1000">
              <a:solidFill>
                <a:schemeClr val="accent5"/>
              </a:solidFill>
            </a:endParaRPr>
          </a:p>
          <a:p>
            <a:pPr indent="-292100" lvl="0" marL="457200" rtl="0" algn="l">
              <a:spcBef>
                <a:spcPts val="0"/>
              </a:spcBef>
              <a:spcAft>
                <a:spcPts val="0"/>
              </a:spcAft>
              <a:buClr>
                <a:schemeClr val="accent5"/>
              </a:buClr>
              <a:buSzPts val="1000"/>
              <a:buChar char="-"/>
            </a:pPr>
            <a:r>
              <a:rPr b="1" lang="fr" sz="1000">
                <a:solidFill>
                  <a:schemeClr val="accent5"/>
                </a:solidFill>
              </a:rPr>
              <a:t>Ile de France</a:t>
            </a:r>
            <a:endParaRPr b="1" sz="1000">
              <a:solidFill>
                <a:schemeClr val="accent5"/>
              </a:solidFill>
            </a:endParaRPr>
          </a:p>
          <a:p>
            <a:pPr indent="-292100" lvl="0" marL="457200" rtl="0" algn="l">
              <a:spcBef>
                <a:spcPts val="0"/>
              </a:spcBef>
              <a:spcAft>
                <a:spcPts val="0"/>
              </a:spcAft>
              <a:buClr>
                <a:schemeClr val="accent5"/>
              </a:buClr>
              <a:buSzPts val="1000"/>
              <a:buChar char="-"/>
            </a:pPr>
            <a:r>
              <a:rPr b="1" lang="fr" sz="1000">
                <a:solidFill>
                  <a:schemeClr val="accent5"/>
                </a:solidFill>
              </a:rPr>
              <a:t>Nouvelle Aquitaine</a:t>
            </a:r>
            <a:endParaRPr b="1">
              <a:solidFill>
                <a:schemeClr val="accent5"/>
              </a:solidFill>
            </a:endParaRPr>
          </a:p>
        </p:txBody>
      </p:sp>
      <p:sp>
        <p:nvSpPr>
          <p:cNvPr id="259" name="Google Shape;259;p18"/>
          <p:cNvSpPr txBox="1"/>
          <p:nvPr/>
        </p:nvSpPr>
        <p:spPr>
          <a:xfrm>
            <a:off x="4971425" y="5649475"/>
            <a:ext cx="1801800" cy="86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latin typeface="Verdana"/>
              <a:ea typeface="Verdana"/>
              <a:cs typeface="Verdana"/>
              <a:sym typeface="Verdana"/>
            </a:endParaRPr>
          </a:p>
        </p:txBody>
      </p:sp>
      <p:sp>
        <p:nvSpPr>
          <p:cNvPr id="260" name="Google Shape;260;p18"/>
          <p:cNvSpPr/>
          <p:nvPr/>
        </p:nvSpPr>
        <p:spPr>
          <a:xfrm>
            <a:off x="4404650" y="5885350"/>
            <a:ext cx="2758200" cy="1511100"/>
          </a:xfrm>
          <a:prstGeom prst="roundRect">
            <a:avLst>
              <a:gd fmla="val 16667" name="adj"/>
            </a:avLst>
          </a:prstGeom>
          <a:noFill/>
          <a:ln cap="flat" cmpd="sng" w="38100">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accent5"/>
                </a:solidFill>
              </a:rPr>
              <a:t>TOP 5 - Pages les + vues</a:t>
            </a:r>
            <a:endParaRPr b="1">
              <a:solidFill>
                <a:schemeClr val="accent5"/>
              </a:solidFill>
            </a:endParaRPr>
          </a:p>
          <a:p>
            <a:pPr indent="0" lvl="0" marL="0" rtl="0" algn="ctr">
              <a:spcBef>
                <a:spcPts val="0"/>
              </a:spcBef>
              <a:spcAft>
                <a:spcPts val="0"/>
              </a:spcAft>
              <a:buNone/>
            </a:pPr>
            <a:r>
              <a:rPr b="1" lang="fr" sz="1000">
                <a:solidFill>
                  <a:schemeClr val="accent5"/>
                </a:solidFill>
              </a:rPr>
              <a:t>https://chataigneraie-cantal.com</a:t>
            </a:r>
            <a:endParaRPr b="1" sz="1000">
              <a:solidFill>
                <a:schemeClr val="accent5"/>
              </a:solidFill>
            </a:endParaRPr>
          </a:p>
          <a:p>
            <a:pPr indent="0" lvl="0" marL="0" rtl="0" algn="ctr">
              <a:spcBef>
                <a:spcPts val="0"/>
              </a:spcBef>
              <a:spcAft>
                <a:spcPts val="0"/>
              </a:spcAft>
              <a:buNone/>
            </a:pPr>
            <a:r>
              <a:t/>
            </a:r>
            <a:endParaRPr b="1" sz="600">
              <a:solidFill>
                <a:schemeClr val="accent5"/>
              </a:solidFill>
            </a:endParaRPr>
          </a:p>
          <a:p>
            <a:pPr indent="-292100" lvl="0" marL="457200" rtl="0" algn="l">
              <a:spcBef>
                <a:spcPts val="0"/>
              </a:spcBef>
              <a:spcAft>
                <a:spcPts val="0"/>
              </a:spcAft>
              <a:buClr>
                <a:schemeClr val="accent5"/>
              </a:buClr>
              <a:buSzPts val="1000"/>
              <a:buChar char="-"/>
            </a:pPr>
            <a:r>
              <a:rPr b="1" lang="fr" sz="1000" u="sng">
                <a:solidFill>
                  <a:schemeClr val="hlink"/>
                </a:solidFill>
                <a:hlinkClick r:id="rId5"/>
              </a:rPr>
              <a:t>page d’accueil</a:t>
            </a:r>
            <a:endParaRPr/>
          </a:p>
          <a:p>
            <a:pPr indent="-292100" lvl="0" marL="457200" rtl="0" algn="l">
              <a:spcBef>
                <a:spcPts val="0"/>
              </a:spcBef>
              <a:spcAft>
                <a:spcPts val="0"/>
              </a:spcAft>
              <a:buClr>
                <a:srgbClr val="0097A7"/>
              </a:buClr>
              <a:buSzPts val="1000"/>
              <a:buChar char="-"/>
            </a:pPr>
            <a:r>
              <a:rPr b="1" lang="fr" sz="1000">
                <a:solidFill>
                  <a:srgbClr val="0097A7"/>
                </a:solidFill>
              </a:rPr>
              <a:t>Lac Saint Étienne Cantalès</a:t>
            </a:r>
            <a:endParaRPr b="1" sz="1000">
              <a:solidFill>
                <a:srgbClr val="0097A7"/>
              </a:solidFill>
            </a:endParaRPr>
          </a:p>
          <a:p>
            <a:pPr indent="-292100" lvl="0" marL="457200" rtl="0" algn="l">
              <a:spcBef>
                <a:spcPts val="0"/>
              </a:spcBef>
              <a:spcAft>
                <a:spcPts val="0"/>
              </a:spcAft>
              <a:buClr>
                <a:schemeClr val="accent5"/>
              </a:buClr>
              <a:buSzPts val="1000"/>
              <a:buChar char="-"/>
            </a:pPr>
            <a:r>
              <a:rPr b="1" lang="fr" sz="1000">
                <a:solidFill>
                  <a:schemeClr val="accent5"/>
                </a:solidFill>
              </a:rPr>
              <a:t>Randos pédestres</a:t>
            </a:r>
            <a:endParaRPr b="1" sz="10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Fête de Maurs</a:t>
            </a:r>
            <a:endParaRPr b="1" sz="1000">
              <a:solidFill>
                <a:schemeClr val="accent5"/>
              </a:solidFill>
            </a:endParaRPr>
          </a:p>
        </p:txBody>
      </p:sp>
      <p:sp>
        <p:nvSpPr>
          <p:cNvPr id="261" name="Google Shape;261;p18"/>
          <p:cNvSpPr txBox="1"/>
          <p:nvPr/>
        </p:nvSpPr>
        <p:spPr>
          <a:xfrm>
            <a:off x="298225" y="3000850"/>
            <a:ext cx="3167100" cy="869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En</a:t>
            </a:r>
            <a:r>
              <a:rPr lang="fr" sz="1000">
                <a:solidFill>
                  <a:schemeClr val="dk1"/>
                </a:solidFill>
                <a:latin typeface="Verdana"/>
                <a:ea typeface="Verdana"/>
                <a:cs typeface="Verdana"/>
                <a:sym typeface="Verdana"/>
              </a:rPr>
              <a:t> 2023, le nombre de visiteurs n’avait pu être mesuré suite à un problème technique sur Google Analytics.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fr" sz="1000">
                <a:solidFill>
                  <a:schemeClr val="dk1"/>
                </a:solidFill>
                <a:latin typeface="Verdana"/>
                <a:ea typeface="Verdana"/>
                <a:cs typeface="Verdana"/>
                <a:sym typeface="Verdana"/>
              </a:rPr>
              <a:t>En 2022 : 46 122 visiteurs </a:t>
            </a:r>
            <a:endParaRPr sz="1000">
              <a:solidFill>
                <a:schemeClr val="dk1"/>
              </a:solidFill>
              <a:latin typeface="Verdana"/>
              <a:ea typeface="Verdana"/>
              <a:cs typeface="Verdana"/>
              <a:sym typeface="Verdana"/>
            </a:endParaRPr>
          </a:p>
        </p:txBody>
      </p:sp>
      <p:sp>
        <p:nvSpPr>
          <p:cNvPr id="262" name="Google Shape;262;p18"/>
          <p:cNvSpPr txBox="1"/>
          <p:nvPr/>
        </p:nvSpPr>
        <p:spPr>
          <a:xfrm>
            <a:off x="4261775" y="7402225"/>
            <a:ext cx="2681400" cy="10095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000">
              <a:solidFill>
                <a:schemeClr val="dk1"/>
              </a:solidFill>
              <a:latin typeface="Verdana"/>
              <a:ea typeface="Verdana"/>
              <a:cs typeface="Verdana"/>
              <a:sym typeface="Verdana"/>
            </a:endParaRPr>
          </a:p>
        </p:txBody>
      </p:sp>
      <p:pic>
        <p:nvPicPr>
          <p:cNvPr id="263" name="Google Shape;263;p18"/>
          <p:cNvPicPr preferRelativeResize="0"/>
          <p:nvPr/>
        </p:nvPicPr>
        <p:blipFill>
          <a:blip r:embed="rId6">
            <a:alphaModFix/>
          </a:blip>
          <a:stretch>
            <a:fillRect/>
          </a:stretch>
        </p:blipFill>
        <p:spPr>
          <a:xfrm>
            <a:off x="3975725" y="463463"/>
            <a:ext cx="453687" cy="453687"/>
          </a:xfrm>
          <a:prstGeom prst="rect">
            <a:avLst/>
          </a:prstGeom>
          <a:noFill/>
          <a:ln>
            <a:noFill/>
          </a:ln>
        </p:spPr>
      </p:pic>
      <p:pic>
        <p:nvPicPr>
          <p:cNvPr id="264" name="Google Shape;264;p18" title="Graphique"/>
          <p:cNvPicPr preferRelativeResize="0"/>
          <p:nvPr/>
        </p:nvPicPr>
        <p:blipFill>
          <a:blip r:embed="rId7">
            <a:alphaModFix/>
          </a:blip>
          <a:stretch>
            <a:fillRect/>
          </a:stretch>
        </p:blipFill>
        <p:spPr>
          <a:xfrm>
            <a:off x="3684275" y="1251200"/>
            <a:ext cx="3990726" cy="2504899"/>
          </a:xfrm>
          <a:prstGeom prst="rect">
            <a:avLst/>
          </a:prstGeom>
          <a:noFill/>
          <a:ln>
            <a:noFill/>
          </a:ln>
        </p:spPr>
      </p:pic>
      <p:pic>
        <p:nvPicPr>
          <p:cNvPr id="265" name="Google Shape;265;p18"/>
          <p:cNvPicPr preferRelativeResize="0"/>
          <p:nvPr/>
        </p:nvPicPr>
        <p:blipFill>
          <a:blip r:embed="rId8">
            <a:alphaModFix/>
          </a:blip>
          <a:stretch>
            <a:fillRect/>
          </a:stretch>
        </p:blipFill>
        <p:spPr>
          <a:xfrm>
            <a:off x="0" y="7615400"/>
            <a:ext cx="7597676" cy="31092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cxnSp>
        <p:nvCxnSpPr>
          <p:cNvPr id="270" name="Google Shape;270;p19"/>
          <p:cNvCxnSpPr/>
          <p:nvPr/>
        </p:nvCxnSpPr>
        <p:spPr>
          <a:xfrm>
            <a:off x="3623975" y="887750"/>
            <a:ext cx="14700" cy="8508600"/>
          </a:xfrm>
          <a:prstGeom prst="straightConnector1">
            <a:avLst/>
          </a:prstGeom>
          <a:noFill/>
          <a:ln cap="flat" cmpd="sng" w="19050">
            <a:solidFill>
              <a:srgbClr val="B7B7B7"/>
            </a:solidFill>
            <a:prstDash val="solid"/>
            <a:round/>
            <a:headEnd len="med" w="med" type="none"/>
            <a:tailEnd len="med" w="med" type="none"/>
          </a:ln>
        </p:spPr>
      </p:cxnSp>
      <p:sp>
        <p:nvSpPr>
          <p:cNvPr id="271" name="Google Shape;271;p19"/>
          <p:cNvSpPr/>
          <p:nvPr/>
        </p:nvSpPr>
        <p:spPr>
          <a:xfrm>
            <a:off x="276325" y="194750"/>
            <a:ext cx="6930300" cy="2769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fr" sz="2100">
                <a:solidFill>
                  <a:schemeClr val="accent5"/>
                </a:solidFill>
                <a:latin typeface="Verdana"/>
                <a:ea typeface="Verdana"/>
                <a:cs typeface="Verdana"/>
                <a:sym typeface="Verdana"/>
              </a:rPr>
              <a:t>ACCUEIL</a:t>
            </a:r>
            <a:r>
              <a:rPr b="1" lang="fr" sz="2100">
                <a:solidFill>
                  <a:srgbClr val="6A9259"/>
                </a:solidFill>
                <a:latin typeface="Verdana"/>
                <a:ea typeface="Verdana"/>
                <a:cs typeface="Verdana"/>
                <a:sym typeface="Verdana"/>
              </a:rPr>
              <a:t> </a:t>
            </a:r>
            <a:r>
              <a:rPr b="1" lang="fr" sz="2100">
                <a:solidFill>
                  <a:schemeClr val="accent5"/>
                </a:solidFill>
                <a:latin typeface="Verdana"/>
                <a:ea typeface="Verdana"/>
                <a:cs typeface="Verdana"/>
                <a:sym typeface="Verdana"/>
              </a:rPr>
              <a:t>NUMÉRIQUE</a:t>
            </a:r>
            <a:r>
              <a:rPr b="1" lang="fr" sz="2100">
                <a:solidFill>
                  <a:srgbClr val="6A9259"/>
                </a:solidFill>
                <a:latin typeface="Verdana"/>
                <a:ea typeface="Verdana"/>
                <a:cs typeface="Verdana"/>
                <a:sym typeface="Verdana"/>
              </a:rPr>
              <a:t> </a:t>
            </a:r>
            <a:endParaRPr b="1" sz="2500">
              <a:solidFill>
                <a:srgbClr val="6A9259"/>
              </a:solidFill>
            </a:endParaRPr>
          </a:p>
        </p:txBody>
      </p:sp>
      <p:sp>
        <p:nvSpPr>
          <p:cNvPr id="272" name="Google Shape;272;p19"/>
          <p:cNvSpPr/>
          <p:nvPr/>
        </p:nvSpPr>
        <p:spPr>
          <a:xfrm>
            <a:off x="3487200" y="7109825"/>
            <a:ext cx="292800" cy="27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9"/>
          <p:cNvSpPr txBox="1"/>
          <p:nvPr/>
        </p:nvSpPr>
        <p:spPr>
          <a:xfrm>
            <a:off x="285200" y="7078763"/>
            <a:ext cx="30618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rPr b="1" lang="fr">
                <a:solidFill>
                  <a:schemeClr val="accent5"/>
                </a:solidFill>
                <a:highlight>
                  <a:srgbClr val="EEEEEE"/>
                </a:highlight>
                <a:latin typeface="Verdana"/>
                <a:ea typeface="Verdana"/>
                <a:cs typeface="Verdana"/>
                <a:sym typeface="Verdana"/>
              </a:rPr>
              <a:t>RÉSEAUX SOCIAUX</a:t>
            </a:r>
            <a:endParaRPr b="1">
              <a:solidFill>
                <a:schemeClr val="accent5"/>
              </a:solidFill>
              <a:highlight>
                <a:srgbClr val="EEEEEE"/>
              </a:highlight>
              <a:latin typeface="Verdana"/>
              <a:ea typeface="Verdana"/>
              <a:cs typeface="Verdana"/>
              <a:sym typeface="Verdana"/>
            </a:endParaRPr>
          </a:p>
        </p:txBody>
      </p:sp>
      <p:sp>
        <p:nvSpPr>
          <p:cNvPr id="274" name="Google Shape;274;p19"/>
          <p:cNvSpPr txBox="1"/>
          <p:nvPr/>
        </p:nvSpPr>
        <p:spPr>
          <a:xfrm>
            <a:off x="935676" y="728075"/>
            <a:ext cx="23508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rPr b="1" lang="fr">
                <a:solidFill>
                  <a:schemeClr val="accent5"/>
                </a:solidFill>
                <a:highlight>
                  <a:srgbClr val="EEEEEE"/>
                </a:highlight>
                <a:latin typeface="Verdana"/>
                <a:ea typeface="Verdana"/>
                <a:cs typeface="Verdana"/>
                <a:sym typeface="Verdana"/>
              </a:rPr>
              <a:t>AUTRES SUPPORTS</a:t>
            </a:r>
            <a:endParaRPr b="1">
              <a:solidFill>
                <a:schemeClr val="accent5"/>
              </a:solidFill>
              <a:highlight>
                <a:srgbClr val="EEEEEE"/>
              </a:highlight>
              <a:latin typeface="Verdana"/>
              <a:ea typeface="Verdana"/>
              <a:cs typeface="Verdana"/>
              <a:sym typeface="Verdana"/>
            </a:endParaRPr>
          </a:p>
        </p:txBody>
      </p:sp>
      <p:sp>
        <p:nvSpPr>
          <p:cNvPr id="275" name="Google Shape;275;p19"/>
          <p:cNvSpPr/>
          <p:nvPr/>
        </p:nvSpPr>
        <p:spPr>
          <a:xfrm>
            <a:off x="3487200" y="780450"/>
            <a:ext cx="292800" cy="27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19"/>
          <p:cNvPicPr preferRelativeResize="0"/>
          <p:nvPr/>
        </p:nvPicPr>
        <p:blipFill>
          <a:blip r:embed="rId3">
            <a:alphaModFix/>
          </a:blip>
          <a:stretch>
            <a:fillRect/>
          </a:stretch>
        </p:blipFill>
        <p:spPr>
          <a:xfrm>
            <a:off x="765753" y="7012757"/>
            <a:ext cx="425100" cy="425084"/>
          </a:xfrm>
          <a:prstGeom prst="rect">
            <a:avLst/>
          </a:prstGeom>
          <a:noFill/>
          <a:ln>
            <a:noFill/>
          </a:ln>
        </p:spPr>
      </p:pic>
      <p:sp>
        <p:nvSpPr>
          <p:cNvPr id="277" name="Google Shape;277;p19"/>
          <p:cNvSpPr txBox="1"/>
          <p:nvPr/>
        </p:nvSpPr>
        <p:spPr>
          <a:xfrm>
            <a:off x="841950" y="8789913"/>
            <a:ext cx="2010600" cy="492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i="1" lang="fr" sz="900">
                <a:latin typeface="Verdana"/>
                <a:ea typeface="Verdana"/>
                <a:cs typeface="Verdana"/>
                <a:sym typeface="Verdana"/>
              </a:rPr>
              <a:t>Baisse</a:t>
            </a:r>
            <a:r>
              <a:rPr i="1" lang="fr" sz="900">
                <a:latin typeface="Verdana"/>
                <a:ea typeface="Verdana"/>
                <a:cs typeface="Verdana"/>
                <a:sym typeface="Verdana"/>
              </a:rPr>
              <a:t> du nombre d’abonnés de 47% par rapport au 3eme trimestre 2023.</a:t>
            </a:r>
            <a:endParaRPr i="1" sz="900">
              <a:latin typeface="Verdana"/>
              <a:ea typeface="Verdana"/>
              <a:cs typeface="Verdana"/>
              <a:sym typeface="Verdana"/>
            </a:endParaRPr>
          </a:p>
          <a:p>
            <a:pPr indent="0" lvl="0" marL="0" rtl="0" algn="just">
              <a:spcBef>
                <a:spcPts val="0"/>
              </a:spcBef>
              <a:spcAft>
                <a:spcPts val="0"/>
              </a:spcAft>
              <a:buClr>
                <a:srgbClr val="000000"/>
              </a:buClr>
              <a:buSzPts val="1100"/>
              <a:buFont typeface="Arial"/>
              <a:buNone/>
            </a:pPr>
            <a:r>
              <a:t/>
            </a:r>
            <a:endParaRPr sz="900">
              <a:solidFill>
                <a:srgbClr val="000000"/>
              </a:solidFill>
              <a:latin typeface="Verdana"/>
              <a:ea typeface="Verdana"/>
              <a:cs typeface="Verdana"/>
              <a:sym typeface="Verdana"/>
            </a:endParaRPr>
          </a:p>
          <a:p>
            <a:pPr indent="0" lvl="0" marL="0" rtl="0" algn="just">
              <a:spcBef>
                <a:spcPts val="0"/>
              </a:spcBef>
              <a:spcAft>
                <a:spcPts val="0"/>
              </a:spcAft>
              <a:buNone/>
            </a:pPr>
            <a:r>
              <a:t/>
            </a:r>
            <a:endParaRPr sz="900">
              <a:latin typeface="Verdana"/>
              <a:ea typeface="Verdana"/>
              <a:cs typeface="Verdana"/>
              <a:sym typeface="Verdana"/>
            </a:endParaRPr>
          </a:p>
        </p:txBody>
      </p:sp>
      <p:pic>
        <p:nvPicPr>
          <p:cNvPr id="278" name="Google Shape;278;p19">
            <a:hlinkClick r:id="rId4"/>
          </p:cNvPr>
          <p:cNvPicPr preferRelativeResize="0"/>
          <p:nvPr/>
        </p:nvPicPr>
        <p:blipFill>
          <a:blip r:embed="rId5">
            <a:alphaModFix/>
          </a:blip>
          <a:stretch>
            <a:fillRect/>
          </a:stretch>
        </p:blipFill>
        <p:spPr>
          <a:xfrm flipH="1" rot="10800000">
            <a:off x="998275" y="9696238"/>
            <a:ext cx="425100" cy="425100"/>
          </a:xfrm>
          <a:prstGeom prst="rect">
            <a:avLst/>
          </a:prstGeom>
          <a:noFill/>
          <a:ln>
            <a:noFill/>
          </a:ln>
        </p:spPr>
      </p:pic>
      <p:pic>
        <p:nvPicPr>
          <p:cNvPr id="279" name="Google Shape;279;p19">
            <a:hlinkClick r:id="rId6"/>
          </p:cNvPr>
          <p:cNvPicPr preferRelativeResize="0"/>
          <p:nvPr/>
        </p:nvPicPr>
        <p:blipFill>
          <a:blip r:embed="rId7">
            <a:alphaModFix/>
          </a:blip>
          <a:stretch>
            <a:fillRect/>
          </a:stretch>
        </p:blipFill>
        <p:spPr>
          <a:xfrm>
            <a:off x="342463" y="9696500"/>
            <a:ext cx="425100" cy="425100"/>
          </a:xfrm>
          <a:prstGeom prst="rect">
            <a:avLst/>
          </a:prstGeom>
          <a:noFill/>
          <a:ln>
            <a:noFill/>
          </a:ln>
        </p:spPr>
      </p:pic>
      <p:sp>
        <p:nvSpPr>
          <p:cNvPr id="280" name="Google Shape;280;p19"/>
          <p:cNvSpPr txBox="1"/>
          <p:nvPr/>
        </p:nvSpPr>
        <p:spPr>
          <a:xfrm>
            <a:off x="1654088" y="9631738"/>
            <a:ext cx="166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fr" sz="800">
                <a:latin typeface="Verdana"/>
                <a:ea typeface="Verdana"/>
                <a:cs typeface="Verdana"/>
                <a:sym typeface="Verdana"/>
              </a:rPr>
              <a:t>Cliquez sur les logos pour vous abonner aux pages de l’OT et suivre nos actus</a:t>
            </a:r>
            <a:endParaRPr i="1" sz="800">
              <a:latin typeface="Verdana"/>
              <a:ea typeface="Verdana"/>
              <a:cs typeface="Verdana"/>
              <a:sym typeface="Verdana"/>
            </a:endParaRPr>
          </a:p>
        </p:txBody>
      </p:sp>
      <p:sp>
        <p:nvSpPr>
          <p:cNvPr id="281" name="Google Shape;281;p19"/>
          <p:cNvSpPr txBox="1"/>
          <p:nvPr/>
        </p:nvSpPr>
        <p:spPr>
          <a:xfrm>
            <a:off x="97050" y="1300400"/>
            <a:ext cx="3383100" cy="664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 sz="1000">
                <a:latin typeface="Verdana"/>
                <a:ea typeface="Verdana"/>
                <a:cs typeface="Verdana"/>
                <a:sym typeface="Verdana"/>
              </a:rPr>
              <a:t>Grâce à la synchronisation des données touristiques saisies dans la </a:t>
            </a:r>
            <a:r>
              <a:rPr b="1" lang="fr" sz="1000">
                <a:latin typeface="Verdana"/>
                <a:ea typeface="Verdana"/>
                <a:cs typeface="Verdana"/>
                <a:sym typeface="Verdana"/>
              </a:rPr>
              <a:t>base de données régionale APIDAE,</a:t>
            </a:r>
            <a:r>
              <a:rPr lang="fr" sz="1000">
                <a:latin typeface="Verdana"/>
                <a:ea typeface="Verdana"/>
                <a:cs typeface="Verdana"/>
                <a:sym typeface="Verdana"/>
              </a:rPr>
              <a:t> nous valorisons l’offre du territoire via différents sites et plateformes diffuseurs : Cirkwi, IGN Rando…</a:t>
            </a:r>
            <a:endParaRPr sz="1000">
              <a:latin typeface="Verdana"/>
              <a:ea typeface="Verdana"/>
              <a:cs typeface="Verdana"/>
              <a:sym typeface="Verdana"/>
            </a:endParaRPr>
          </a:p>
        </p:txBody>
      </p:sp>
      <p:sp>
        <p:nvSpPr>
          <p:cNvPr id="282" name="Google Shape;282;p19"/>
          <p:cNvSpPr txBox="1"/>
          <p:nvPr/>
        </p:nvSpPr>
        <p:spPr>
          <a:xfrm>
            <a:off x="-648237" y="10356563"/>
            <a:ext cx="7210500" cy="19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fr" sz="800">
                <a:latin typeface="Verdana"/>
                <a:ea typeface="Verdana"/>
                <a:cs typeface="Verdana"/>
                <a:sym typeface="Verdana"/>
              </a:rPr>
              <a:t>Document réalisé en interne par l’Office de Tourisme de la Châtaigneraie Cantalienne - Octobre 2024</a:t>
            </a:r>
            <a:endParaRPr i="1" sz="800">
              <a:latin typeface="Verdana"/>
              <a:ea typeface="Verdana"/>
              <a:cs typeface="Verdana"/>
              <a:sym typeface="Verdana"/>
            </a:endParaRPr>
          </a:p>
        </p:txBody>
      </p:sp>
      <p:sp>
        <p:nvSpPr>
          <p:cNvPr id="283" name="Google Shape;283;p19"/>
          <p:cNvSpPr/>
          <p:nvPr/>
        </p:nvSpPr>
        <p:spPr>
          <a:xfrm>
            <a:off x="874350" y="7866550"/>
            <a:ext cx="2198100" cy="688200"/>
          </a:xfrm>
          <a:prstGeom prst="roundRect">
            <a:avLst>
              <a:gd fmla="val 16667"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accent5"/>
                </a:solidFill>
              </a:rPr>
              <a:t>+ 263</a:t>
            </a:r>
            <a:r>
              <a:rPr b="1" lang="fr">
                <a:solidFill>
                  <a:schemeClr val="accent5"/>
                </a:solidFill>
              </a:rPr>
              <a:t> abonnés sur instagram et facebook</a:t>
            </a:r>
            <a:endParaRPr sz="1000">
              <a:solidFill>
                <a:schemeClr val="accent5"/>
              </a:solidFill>
            </a:endParaRPr>
          </a:p>
        </p:txBody>
      </p:sp>
      <p:pic>
        <p:nvPicPr>
          <p:cNvPr id="284" name="Google Shape;284;p19"/>
          <p:cNvPicPr preferRelativeResize="0"/>
          <p:nvPr/>
        </p:nvPicPr>
        <p:blipFill rotWithShape="1">
          <a:blip r:embed="rId8">
            <a:alphaModFix/>
          </a:blip>
          <a:srcRect b="0" l="77390" r="0" t="83435"/>
          <a:stretch/>
        </p:blipFill>
        <p:spPr>
          <a:xfrm>
            <a:off x="6544702" y="-10950"/>
            <a:ext cx="664202" cy="688300"/>
          </a:xfrm>
          <a:prstGeom prst="rect">
            <a:avLst/>
          </a:prstGeom>
          <a:noFill/>
          <a:ln>
            <a:noFill/>
          </a:ln>
        </p:spPr>
      </p:pic>
      <p:sp>
        <p:nvSpPr>
          <p:cNvPr id="285" name="Google Shape;285;p19"/>
          <p:cNvSpPr/>
          <p:nvPr/>
        </p:nvSpPr>
        <p:spPr>
          <a:xfrm>
            <a:off x="773550" y="2513613"/>
            <a:ext cx="2298900" cy="1146000"/>
          </a:xfrm>
          <a:prstGeom prst="roundRect">
            <a:avLst>
              <a:gd fmla="val 16667"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accent5"/>
                </a:solidFill>
              </a:rPr>
              <a:t>IGN RANDO</a:t>
            </a:r>
            <a:endParaRPr b="1">
              <a:solidFill>
                <a:schemeClr val="accent5"/>
              </a:solidFill>
            </a:endParaRPr>
          </a:p>
          <a:p>
            <a:pPr indent="0" lvl="0" marL="0" rtl="0" algn="ctr">
              <a:spcBef>
                <a:spcPts val="0"/>
              </a:spcBef>
              <a:spcAft>
                <a:spcPts val="0"/>
              </a:spcAft>
              <a:buNone/>
            </a:pPr>
            <a:r>
              <a:t/>
            </a:r>
            <a:endParaRPr b="1" sz="6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1128</a:t>
            </a:r>
            <a:r>
              <a:rPr lang="fr" sz="1000">
                <a:solidFill>
                  <a:schemeClr val="accent5"/>
                </a:solidFill>
              </a:rPr>
              <a:t> consultations</a:t>
            </a:r>
            <a:endParaRPr sz="10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2408</a:t>
            </a:r>
            <a:r>
              <a:rPr lang="fr" sz="1000">
                <a:solidFill>
                  <a:schemeClr val="accent5"/>
                </a:solidFill>
              </a:rPr>
              <a:t> recherches</a:t>
            </a:r>
            <a:endParaRPr sz="10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13</a:t>
            </a:r>
            <a:r>
              <a:rPr lang="fr" sz="1000">
                <a:solidFill>
                  <a:schemeClr val="accent5"/>
                </a:solidFill>
              </a:rPr>
              <a:t> téléchargements</a:t>
            </a:r>
            <a:endParaRPr sz="10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6</a:t>
            </a:r>
            <a:r>
              <a:rPr lang="fr" sz="1000">
                <a:solidFill>
                  <a:schemeClr val="accent5"/>
                </a:solidFill>
              </a:rPr>
              <a:t> impression PDF</a:t>
            </a:r>
            <a:endParaRPr sz="1000">
              <a:solidFill>
                <a:schemeClr val="accent5"/>
              </a:solidFill>
            </a:endParaRPr>
          </a:p>
        </p:txBody>
      </p:sp>
      <p:sp>
        <p:nvSpPr>
          <p:cNvPr id="286" name="Google Shape;286;p19"/>
          <p:cNvSpPr/>
          <p:nvPr/>
        </p:nvSpPr>
        <p:spPr>
          <a:xfrm>
            <a:off x="823950" y="4585575"/>
            <a:ext cx="2298900" cy="1009500"/>
          </a:xfrm>
          <a:prstGeom prst="roundRect">
            <a:avLst>
              <a:gd fmla="val 16667"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accent5"/>
                </a:solidFill>
              </a:rPr>
              <a:t>CIRKWI</a:t>
            </a:r>
            <a:endParaRPr b="1">
              <a:solidFill>
                <a:schemeClr val="accent5"/>
              </a:solidFill>
            </a:endParaRPr>
          </a:p>
          <a:p>
            <a:pPr indent="0" lvl="0" marL="0" rtl="0" algn="ctr">
              <a:spcBef>
                <a:spcPts val="0"/>
              </a:spcBef>
              <a:spcAft>
                <a:spcPts val="0"/>
              </a:spcAft>
              <a:buNone/>
            </a:pPr>
            <a:r>
              <a:t/>
            </a:r>
            <a:endParaRPr b="1" sz="6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4765</a:t>
            </a:r>
            <a:r>
              <a:rPr lang="fr" sz="1000">
                <a:solidFill>
                  <a:schemeClr val="accent5"/>
                </a:solidFill>
              </a:rPr>
              <a:t> consultations</a:t>
            </a:r>
            <a:endParaRPr sz="10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88 156</a:t>
            </a:r>
            <a:r>
              <a:rPr lang="fr" sz="1000">
                <a:solidFill>
                  <a:schemeClr val="accent5"/>
                </a:solidFill>
              </a:rPr>
              <a:t> affichages</a:t>
            </a:r>
            <a:endParaRPr sz="10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311</a:t>
            </a:r>
            <a:r>
              <a:rPr lang="fr" sz="1000">
                <a:solidFill>
                  <a:schemeClr val="accent5"/>
                </a:solidFill>
              </a:rPr>
              <a:t> téléchargements GPX</a:t>
            </a:r>
            <a:endParaRPr sz="1000">
              <a:solidFill>
                <a:schemeClr val="accent5"/>
              </a:solidFill>
            </a:endParaRPr>
          </a:p>
          <a:p>
            <a:pPr indent="-292100" lvl="0" marL="457200" marR="0" rtl="0" algn="l">
              <a:lnSpc>
                <a:spcPct val="100000"/>
              </a:lnSpc>
              <a:spcBef>
                <a:spcPts val="0"/>
              </a:spcBef>
              <a:spcAft>
                <a:spcPts val="0"/>
              </a:spcAft>
              <a:buClr>
                <a:schemeClr val="accent5"/>
              </a:buClr>
              <a:buSzPts val="1000"/>
              <a:buChar char="-"/>
            </a:pPr>
            <a:r>
              <a:rPr b="1" lang="fr" sz="1000">
                <a:solidFill>
                  <a:schemeClr val="accent5"/>
                </a:solidFill>
              </a:rPr>
              <a:t>380</a:t>
            </a:r>
            <a:r>
              <a:rPr lang="fr" sz="1000">
                <a:solidFill>
                  <a:schemeClr val="accent5"/>
                </a:solidFill>
              </a:rPr>
              <a:t> impressions PDF</a:t>
            </a:r>
            <a:endParaRPr sz="1000">
              <a:solidFill>
                <a:schemeClr val="accent5"/>
              </a:solidFill>
            </a:endParaRPr>
          </a:p>
        </p:txBody>
      </p:sp>
      <p:pic>
        <p:nvPicPr>
          <p:cNvPr id="287" name="Google Shape;287;p19"/>
          <p:cNvPicPr preferRelativeResize="0"/>
          <p:nvPr/>
        </p:nvPicPr>
        <p:blipFill>
          <a:blip r:embed="rId9">
            <a:alphaModFix/>
          </a:blip>
          <a:stretch>
            <a:fillRect/>
          </a:stretch>
        </p:blipFill>
        <p:spPr>
          <a:xfrm>
            <a:off x="4016910" y="4570102"/>
            <a:ext cx="3432739" cy="1675251"/>
          </a:xfrm>
          <a:prstGeom prst="rect">
            <a:avLst/>
          </a:prstGeom>
          <a:noFill/>
          <a:ln>
            <a:noFill/>
          </a:ln>
        </p:spPr>
      </p:pic>
      <p:pic>
        <p:nvPicPr>
          <p:cNvPr id="288" name="Google Shape;288;p19"/>
          <p:cNvPicPr preferRelativeResize="0"/>
          <p:nvPr/>
        </p:nvPicPr>
        <p:blipFill>
          <a:blip r:embed="rId10">
            <a:alphaModFix/>
          </a:blip>
          <a:stretch>
            <a:fillRect/>
          </a:stretch>
        </p:blipFill>
        <p:spPr>
          <a:xfrm>
            <a:off x="4486575" y="1284838"/>
            <a:ext cx="2493404" cy="2472075"/>
          </a:xfrm>
          <a:prstGeom prst="rect">
            <a:avLst/>
          </a:prstGeom>
          <a:noFill/>
          <a:ln>
            <a:noFill/>
          </a:ln>
        </p:spPr>
      </p:pic>
      <p:sp>
        <p:nvSpPr>
          <p:cNvPr id="289" name="Google Shape;289;p19"/>
          <p:cNvSpPr txBox="1"/>
          <p:nvPr/>
        </p:nvSpPr>
        <p:spPr>
          <a:xfrm>
            <a:off x="124550" y="5799363"/>
            <a:ext cx="3383100" cy="664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i="1" lang="fr" sz="1000">
                <a:latin typeface="Verdana"/>
                <a:ea typeface="Verdana"/>
                <a:cs typeface="Verdana"/>
                <a:sym typeface="Verdana"/>
              </a:rPr>
              <a:t>Informations disponibles sur les applications en téléchargement gratuit sur smartphones (Google Play et App Store).</a:t>
            </a:r>
            <a:endParaRPr i="1" sz="1000">
              <a:latin typeface="Verdana"/>
              <a:ea typeface="Verdana"/>
              <a:cs typeface="Verdana"/>
              <a:sym typeface="Verdana"/>
            </a:endParaRPr>
          </a:p>
        </p:txBody>
      </p:sp>
      <p:pic>
        <p:nvPicPr>
          <p:cNvPr id="290" name="Google Shape;290;p19"/>
          <p:cNvPicPr preferRelativeResize="0"/>
          <p:nvPr/>
        </p:nvPicPr>
        <p:blipFill>
          <a:blip r:embed="rId11">
            <a:alphaModFix/>
          </a:blip>
          <a:stretch>
            <a:fillRect/>
          </a:stretch>
        </p:blipFill>
        <p:spPr>
          <a:xfrm>
            <a:off x="4021775" y="728075"/>
            <a:ext cx="425075" cy="412894"/>
          </a:xfrm>
          <a:prstGeom prst="rect">
            <a:avLst/>
          </a:prstGeom>
          <a:noFill/>
          <a:ln>
            <a:noFill/>
          </a:ln>
        </p:spPr>
      </p:pic>
      <p:pic>
        <p:nvPicPr>
          <p:cNvPr id="291" name="Google Shape;291;p19"/>
          <p:cNvPicPr preferRelativeResize="0"/>
          <p:nvPr/>
        </p:nvPicPr>
        <p:blipFill>
          <a:blip r:embed="rId12">
            <a:alphaModFix/>
          </a:blip>
          <a:stretch>
            <a:fillRect/>
          </a:stretch>
        </p:blipFill>
        <p:spPr>
          <a:xfrm>
            <a:off x="4538525" y="677350"/>
            <a:ext cx="541470" cy="518050"/>
          </a:xfrm>
          <a:prstGeom prst="rect">
            <a:avLst/>
          </a:prstGeom>
          <a:noFill/>
          <a:ln>
            <a:noFill/>
          </a:ln>
        </p:spPr>
      </p:pic>
      <p:sp>
        <p:nvSpPr>
          <p:cNvPr id="292" name="Google Shape;292;p19"/>
          <p:cNvSpPr txBox="1"/>
          <p:nvPr/>
        </p:nvSpPr>
        <p:spPr>
          <a:xfrm>
            <a:off x="5775425" y="7686675"/>
            <a:ext cx="239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3" name="Google Shape;293;p19"/>
          <p:cNvSpPr/>
          <p:nvPr/>
        </p:nvSpPr>
        <p:spPr>
          <a:xfrm>
            <a:off x="344445" y="4863525"/>
            <a:ext cx="292800" cy="4536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76320" y="2784650"/>
            <a:ext cx="292800" cy="4536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txBox="1"/>
          <p:nvPr/>
        </p:nvSpPr>
        <p:spPr>
          <a:xfrm>
            <a:off x="5543700" y="9391725"/>
            <a:ext cx="2350800" cy="3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FFFFFF"/>
              </a:solidFill>
              <a:highlight>
                <a:srgbClr val="4A86E8"/>
              </a:highlight>
            </a:endParaRPr>
          </a:p>
          <a:p>
            <a:pPr indent="0" lvl="0" marL="0" rtl="0" algn="l">
              <a:spcBef>
                <a:spcPts val="0"/>
              </a:spcBef>
              <a:spcAft>
                <a:spcPts val="0"/>
              </a:spcAft>
              <a:buNone/>
            </a:pPr>
            <a:r>
              <a:t/>
            </a:r>
            <a:endParaRPr/>
          </a:p>
        </p:txBody>
      </p:sp>
      <p:sp>
        <p:nvSpPr>
          <p:cNvPr id="296" name="Google Shape;296;p19"/>
          <p:cNvSpPr txBox="1"/>
          <p:nvPr/>
        </p:nvSpPr>
        <p:spPr>
          <a:xfrm>
            <a:off x="4016900" y="3863350"/>
            <a:ext cx="3284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fr" sz="900">
                <a:solidFill>
                  <a:schemeClr val="dk1"/>
                </a:solidFill>
                <a:latin typeface="Verdana"/>
                <a:ea typeface="Verdana"/>
                <a:cs typeface="Verdana"/>
                <a:sym typeface="Verdana"/>
              </a:rPr>
              <a:t>Sur Cirkwi.com et Ignrando.com, on trouve des Points d'Intérêt, des circuits Rando - Moto - Voiture, Visites audio-guidées des Cités médiévales ….</a:t>
            </a:r>
            <a:endParaRPr sz="1300">
              <a:latin typeface="Verdana"/>
              <a:ea typeface="Verdana"/>
              <a:cs typeface="Verdana"/>
              <a:sym typeface="Verdana"/>
            </a:endParaRPr>
          </a:p>
        </p:txBody>
      </p:sp>
      <p:pic>
        <p:nvPicPr>
          <p:cNvPr id="297" name="Google Shape;297;p19"/>
          <p:cNvPicPr preferRelativeResize="0"/>
          <p:nvPr/>
        </p:nvPicPr>
        <p:blipFill>
          <a:blip r:embed="rId13">
            <a:alphaModFix/>
          </a:blip>
          <a:stretch>
            <a:fillRect/>
          </a:stretch>
        </p:blipFill>
        <p:spPr>
          <a:xfrm>
            <a:off x="4319750" y="6426825"/>
            <a:ext cx="2744000" cy="3748274"/>
          </a:xfrm>
          <a:prstGeom prst="rect">
            <a:avLst/>
          </a:prstGeom>
          <a:noFill/>
          <a:ln>
            <a:noFill/>
          </a:ln>
        </p:spPr>
      </p:pic>
      <p:sp>
        <p:nvSpPr>
          <p:cNvPr id="298" name="Google Shape;298;p19"/>
          <p:cNvSpPr txBox="1"/>
          <p:nvPr/>
        </p:nvSpPr>
        <p:spPr>
          <a:xfrm>
            <a:off x="5118075" y="9396350"/>
            <a:ext cx="15249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a:solidFill>
                  <a:schemeClr val="lt1"/>
                </a:solidFill>
                <a:highlight>
                  <a:srgbClr val="4A86E8"/>
                </a:highlight>
              </a:rPr>
              <a:t>Couverture : 189 030</a:t>
            </a:r>
            <a:br>
              <a:rPr lang="fr" sz="1100">
                <a:solidFill>
                  <a:schemeClr val="lt1"/>
                </a:solidFill>
                <a:highlight>
                  <a:srgbClr val="4A86E8"/>
                </a:highlight>
              </a:rPr>
            </a:br>
            <a:r>
              <a:rPr lang="fr" sz="1100">
                <a:solidFill>
                  <a:schemeClr val="lt1"/>
                </a:solidFill>
                <a:highlight>
                  <a:srgbClr val="4A86E8"/>
                </a:highlight>
              </a:rPr>
              <a:t>Réactions : 589  </a:t>
            </a:r>
            <a:br>
              <a:rPr lang="fr" sz="1100">
                <a:solidFill>
                  <a:schemeClr val="lt1"/>
                </a:solidFill>
                <a:highlight>
                  <a:srgbClr val="4A86E8"/>
                </a:highlight>
              </a:rPr>
            </a:br>
            <a:endParaRPr sz="1800">
              <a:solidFill>
                <a:schemeClr val="dk2"/>
              </a:solidFill>
            </a:endParaRPr>
          </a:p>
        </p:txBody>
      </p:sp>
      <p:sp>
        <p:nvSpPr>
          <p:cNvPr id="299" name="Google Shape;299;p19"/>
          <p:cNvSpPr txBox="1"/>
          <p:nvPr/>
        </p:nvSpPr>
        <p:spPr>
          <a:xfrm>
            <a:off x="5118075" y="9758038"/>
            <a:ext cx="15249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a:solidFill>
                  <a:schemeClr val="lt1"/>
                </a:solidFill>
                <a:highlight>
                  <a:srgbClr val="4A86E8"/>
                </a:highlight>
              </a:rPr>
              <a:t>Commentaires : 229 </a:t>
            </a:r>
            <a:br>
              <a:rPr lang="fr" sz="1100">
                <a:solidFill>
                  <a:schemeClr val="lt1"/>
                </a:solidFill>
                <a:highlight>
                  <a:srgbClr val="4A86E8"/>
                </a:highlight>
              </a:rPr>
            </a:br>
            <a:r>
              <a:rPr lang="fr" sz="1100">
                <a:solidFill>
                  <a:schemeClr val="lt1"/>
                </a:solidFill>
                <a:highlight>
                  <a:srgbClr val="4A86E8"/>
                </a:highlight>
              </a:rPr>
              <a:t>Partages : 789</a:t>
            </a:r>
            <a:endParaRPr sz="1800">
              <a:solidFill>
                <a:schemeClr val="dk2"/>
              </a:solidFill>
            </a:endParaRPr>
          </a:p>
        </p:txBody>
      </p:sp>
      <p:sp>
        <p:nvSpPr>
          <p:cNvPr id="300" name="Google Shape;300;p19"/>
          <p:cNvSpPr/>
          <p:nvPr/>
        </p:nvSpPr>
        <p:spPr>
          <a:xfrm>
            <a:off x="408607" y="7983850"/>
            <a:ext cx="292800" cy="453600"/>
          </a:xfrm>
          <a:prstGeom prst="upArrow">
            <a:avLst>
              <a:gd fmla="val 50000" name="adj1"/>
              <a:gd fmla="val 50000" name="adj2"/>
            </a:avLst>
          </a:prstGeom>
          <a:solidFill>
            <a:schemeClr val="lt2"/>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id="305" name="Google Shape;305;p20"/>
          <p:cNvSpPr/>
          <p:nvPr/>
        </p:nvSpPr>
        <p:spPr>
          <a:xfrm rot="-761340">
            <a:off x="-1097059" y="6487300"/>
            <a:ext cx="10998417" cy="5457395"/>
          </a:xfrm>
          <a:prstGeom prst="round2DiagRect">
            <a:avLst>
              <a:gd fmla="val 16667" name="adj1"/>
              <a:gd fmla="val 0" name="adj2"/>
            </a:avLst>
          </a:prstGeom>
          <a:gradFill>
            <a:gsLst>
              <a:gs pos="0">
                <a:srgbClr val="6A9259"/>
              </a:gs>
              <a:gs pos="50000">
                <a:srgbClr val="456836"/>
              </a:gs>
              <a:gs pos="100000">
                <a:srgbClr val="203E13"/>
              </a:gs>
            </a:gsLst>
            <a:lin ang="2700006" scaled="0"/>
          </a:gradFill>
          <a:ln>
            <a:noFill/>
          </a:ln>
          <a:effectLst>
            <a:reflection blurRad="0" dir="5400000" dist="38100" endA="0" endPos="15000" fadeDir="5400012" kx="0" rotWithShape="0" algn="bl" stA="96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6" name="Google Shape;306;p20"/>
          <p:cNvPicPr preferRelativeResize="0"/>
          <p:nvPr/>
        </p:nvPicPr>
        <p:blipFill rotWithShape="1">
          <a:blip r:embed="rId4">
            <a:alphaModFix/>
          </a:blip>
          <a:srcRect b="7171" l="13296" r="14008" t="7555"/>
          <a:stretch/>
        </p:blipFill>
        <p:spPr>
          <a:xfrm>
            <a:off x="3086800" y="723200"/>
            <a:ext cx="3281400" cy="3226200"/>
          </a:xfrm>
          <a:prstGeom prst="ellipse">
            <a:avLst/>
          </a:prstGeom>
          <a:noFill/>
          <a:ln>
            <a:noFill/>
          </a:ln>
        </p:spPr>
      </p:pic>
      <p:sp>
        <p:nvSpPr>
          <p:cNvPr id="307" name="Google Shape;307;p20"/>
          <p:cNvSpPr txBox="1"/>
          <p:nvPr/>
        </p:nvSpPr>
        <p:spPr>
          <a:xfrm>
            <a:off x="0" y="8183700"/>
            <a:ext cx="7560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2400">
                <a:solidFill>
                  <a:srgbClr val="FFFFFF"/>
                </a:solidFill>
                <a:latin typeface="Roboto"/>
                <a:ea typeface="Roboto"/>
                <a:cs typeface="Roboto"/>
                <a:sym typeface="Roboto"/>
              </a:rPr>
              <a:t>Retrouvez toutes les données de l’observatoire sur </a:t>
            </a:r>
            <a:endParaRPr sz="2400">
              <a:solidFill>
                <a:srgbClr val="FFFFFF"/>
              </a:solidFill>
              <a:latin typeface="Roboto"/>
              <a:ea typeface="Roboto"/>
              <a:cs typeface="Roboto"/>
              <a:sym typeface="Roboto"/>
            </a:endParaRPr>
          </a:p>
          <a:p>
            <a:pPr indent="0" lvl="0" marL="0" rtl="0" algn="ctr">
              <a:spcBef>
                <a:spcPts val="0"/>
              </a:spcBef>
              <a:spcAft>
                <a:spcPts val="0"/>
              </a:spcAft>
              <a:buNone/>
            </a:pPr>
            <a:r>
              <a:rPr lang="fr" sz="2400" u="sng">
                <a:solidFill>
                  <a:srgbClr val="FFFFFF"/>
                </a:solidFill>
                <a:latin typeface="Roboto"/>
                <a:ea typeface="Roboto"/>
                <a:cs typeface="Roboto"/>
                <a:sym typeface="Roboto"/>
                <a:hlinkClick r:id="rId5">
                  <a:extLst>
                    <a:ext uri="{A12FA001-AC4F-418D-AE19-62706E023703}">
                      <ahyp:hlinkClr val="tx"/>
                    </a:ext>
                  </a:extLst>
                </a:hlinkClick>
              </a:rPr>
              <a:t>https://pro.chataigneraie-cantal.fr</a:t>
            </a:r>
            <a:endParaRPr sz="2400">
              <a:solidFill>
                <a:srgbClr val="FFFFFF"/>
              </a:solidFill>
              <a:latin typeface="Roboto"/>
              <a:ea typeface="Roboto"/>
              <a:cs typeface="Roboto"/>
              <a:sym typeface="Roboto"/>
            </a:endParaRPr>
          </a:p>
        </p:txBody>
      </p:sp>
      <p:sp>
        <p:nvSpPr>
          <p:cNvPr id="308" name="Google Shape;308;p20"/>
          <p:cNvSpPr txBox="1"/>
          <p:nvPr/>
        </p:nvSpPr>
        <p:spPr>
          <a:xfrm>
            <a:off x="4789825" y="6473275"/>
            <a:ext cx="24582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1000">
                <a:solidFill>
                  <a:schemeClr val="lt1"/>
                </a:solidFill>
                <a:latin typeface="Roboto"/>
                <a:ea typeface="Roboto"/>
                <a:cs typeface="Roboto"/>
                <a:sym typeface="Roboto"/>
              </a:rPr>
              <a:t>Tour de France au Rouget - Juillet 2024</a:t>
            </a:r>
            <a:endParaRPr i="1" sz="10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